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sldIdLst>
    <p:sldId id="256" r:id="rId5"/>
    <p:sldId id="372" r:id="rId6"/>
    <p:sldId id="381" r:id="rId7"/>
    <p:sldId id="391" r:id="rId8"/>
    <p:sldId id="297" r:id="rId9"/>
    <p:sldId id="299" r:id="rId10"/>
    <p:sldId id="301" r:id="rId11"/>
    <p:sldId id="359" r:id="rId12"/>
    <p:sldId id="302" r:id="rId13"/>
    <p:sldId id="360" r:id="rId14"/>
    <p:sldId id="306" r:id="rId15"/>
    <p:sldId id="307" r:id="rId16"/>
    <p:sldId id="392" r:id="rId17"/>
    <p:sldId id="308" r:id="rId18"/>
    <p:sldId id="412" r:id="rId19"/>
    <p:sldId id="413" r:id="rId20"/>
    <p:sldId id="270" r:id="rId21"/>
    <p:sldId id="4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95427"/>
    <a:srgbClr val="F45F1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7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57F67-0C90-4A2E-9F8F-8652B04D0145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A0D53-23A7-4656-942C-2D17083B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0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494-BC53-6943-EE1E-5738E08A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BBAB3-4EAA-1594-BA0A-33E3BD3AB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3306F-8754-AE67-B9F1-16C3BA431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Ruhex is more reductive than the charged form of </a:t>
            </a:r>
            <a:r>
              <a:rPr lang="en-US" dirty="0" err="1"/>
              <a:t>Ppy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68656-8B57-AB00-90EB-4C91CD5DF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1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“COMSOL”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7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0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I’m preparing a 1</a:t>
            </a:r>
            <a:r>
              <a:rPr lang="en-US" baseline="30000" dirty="0"/>
              <a:t>st</a:t>
            </a:r>
            <a:r>
              <a:rPr lang="en-US" dirty="0"/>
              <a:t> author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0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4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9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3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B936-9A87-83C9-B123-19534702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3E80C-DF35-0EB0-1B06-0C74A6387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1C351-FCF3-6FA8-C274-79AEB29D5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E1DA7-270C-E71F-6532-DC7BB2528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For redox targeting to work efficiently, it must be optimized. But doing that has its own challenges.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3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1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myself did all the microfabrication and device packaging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3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data are simulated.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6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0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0D53-23A7-4656-942C-2D17083B1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1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640C96-B780-D203-391B-626A69FAD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518" y="3429000"/>
            <a:ext cx="8622959" cy="1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2F2-7089-10A0-EB33-4BE75508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964333" cy="5842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293B-3A47-D6EF-2A17-679A05BCD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200"/>
            <a:ext cx="12192000" cy="5065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8E790-47FC-889A-33A3-A7C4659A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587D7-7989-0510-7BEB-556D2E83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964333" cy="681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F36A0-CFB6-B46A-4050-67EC31FBA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29733"/>
            <a:ext cx="12192000" cy="5661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EE7C1-C236-544F-AEAD-60DE0C1E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468" y="6490758"/>
            <a:ext cx="626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7F777D-FDC2-4ABE-95B6-66A4352DFC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University of Illinois logo in orange and blue.">
            <a:extLst>
              <a:ext uri="{FF2B5EF4-FFF2-40B4-BE49-F238E27FC236}">
                <a16:creationId xmlns:a16="http://schemas.microsoft.com/office/drawing/2014/main" id="{DB06958D-4EC4-A5F5-08F4-DFFE243DBE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777" y="37775"/>
            <a:ext cx="421892" cy="609400"/>
          </a:xfrm>
          <a:prstGeom prst="rect">
            <a:avLst/>
          </a:prstGeom>
        </p:spPr>
      </p:pic>
      <p:pic>
        <p:nvPicPr>
          <p:cNvPr id="1026" name="Picture 2" descr="quetzy logo">
            <a:extLst>
              <a:ext uri="{FF2B5EF4-FFF2-40B4-BE49-F238E27FC236}">
                <a16:creationId xmlns:a16="http://schemas.microsoft.com/office/drawing/2014/main" id="{76C5FC53-E901-A0CB-3D81-551D44AA6E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6753" y="37775"/>
            <a:ext cx="405093" cy="6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0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tiff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tiff"/><Relationship Id="rId5" Type="http://schemas.openxmlformats.org/officeDocument/2006/relationships/image" Target="../media/image33.svg"/><Relationship Id="rId10" Type="http://schemas.openxmlformats.org/officeDocument/2006/relationships/image" Target="../media/image54.tiff"/><Relationship Id="rId4" Type="http://schemas.openxmlformats.org/officeDocument/2006/relationships/image" Target="../media/image32.png"/><Relationship Id="rId9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6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8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7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oaquinr@illinois.edu" TargetMode="External"/><Relationship Id="rId2" Type="http://schemas.openxmlformats.org/officeDocument/2006/relationships/hyperlink" Target="mailto:ziruiw2@illinois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tiff"/><Relationship Id="rId9" Type="http://schemas.openxmlformats.org/officeDocument/2006/relationships/hyperlink" Target="https://github.com/jrlLAB/hardpotato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gi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gif"/><Relationship Id="rId10" Type="http://schemas.openxmlformats.org/officeDocument/2006/relationships/image" Target="../media/image41.svg"/><Relationship Id="rId4" Type="http://schemas.openxmlformats.org/officeDocument/2006/relationships/image" Target="../media/image35.gif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23063-0C6D-09BA-C103-A0FC03EF7172}"/>
              </a:ext>
            </a:extLst>
          </p:cNvPr>
          <p:cNvSpPr txBox="1"/>
          <p:nvPr/>
        </p:nvSpPr>
        <p:spPr>
          <a:xfrm>
            <a:off x="1473200" y="185934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ART: Automated Redox-Titration with Interdigitated Electrode Arrays for Energy Storage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FFBF-32F6-696C-965B-FECA9399B1FA}"/>
              </a:ext>
            </a:extLst>
          </p:cNvPr>
          <p:cNvSpPr txBox="1"/>
          <p:nvPr/>
        </p:nvSpPr>
        <p:spPr>
          <a:xfrm>
            <a:off x="2794762" y="3742687"/>
            <a:ext cx="6602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Zirui Wang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year Ph.D. Student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 University of Illinois, Urbana-Champaign (UIUC)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Advisor: Prof. Joaquín Rodríguez-López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ECS Meeting, Montreal, Canada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20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5331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3CE9-BD6F-CDA9-82B1-E0D7F7165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27A9-A73A-66CF-99B8-D06F5E61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Workflow and Response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774108-1C38-7F88-0675-1EA379158F7D}"/>
              </a:ext>
            </a:extLst>
          </p:cNvPr>
          <p:cNvSpPr txBox="1"/>
          <p:nvPr/>
        </p:nvSpPr>
        <p:spPr>
          <a:xfrm>
            <a:off x="7119487" y="1313487"/>
            <a:ext cx="50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“duck-shape” baseline CV is obtained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AA55E2-4E41-3959-3A54-F517EB3A7CEA}"/>
                  </a:ext>
                </a:extLst>
              </p:cNvPr>
              <p:cNvSpPr txBox="1"/>
              <p:nvPr/>
            </p:nvSpPr>
            <p:spPr>
              <a:xfrm>
                <a:off x="7119486" y="2778898"/>
                <a:ext cx="50725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An oxidizing potential is applied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PPy gets oxidized and incorporates anions from electrolyte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𝑃𝑃𝑦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𝑃𝑃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AA55E2-4E41-3959-3A54-F517EB3A7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486" y="2778898"/>
                <a:ext cx="5072513" cy="1200329"/>
              </a:xfrm>
              <a:prstGeom prst="rect">
                <a:avLst/>
              </a:prstGeom>
              <a:blipFill>
                <a:blip r:embed="rId3"/>
                <a:stretch>
                  <a:fillRect l="-841" t="-3046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6320090-73E8-7B2F-1B69-AEC9008BCDDC}"/>
              </a:ext>
            </a:extLst>
          </p:cNvPr>
          <p:cNvSpPr txBox="1"/>
          <p:nvPr/>
        </p:nvSpPr>
        <p:spPr>
          <a:xfrm>
            <a:off x="7119485" y="4813043"/>
            <a:ext cx="5072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CV as the baseline was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total of 3 cycles: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cycle: Redox titration 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Following cycles: Post-titration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Post-titration CV current returns to the baseline level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B17207-EF28-DCA4-DA51-396B06093BFE}"/>
              </a:ext>
            </a:extLst>
          </p:cNvPr>
          <p:cNvGrpSpPr/>
          <p:nvPr/>
        </p:nvGrpSpPr>
        <p:grpSpPr>
          <a:xfrm>
            <a:off x="122331" y="584200"/>
            <a:ext cx="6331698" cy="1926609"/>
            <a:chOff x="122331" y="584200"/>
            <a:chExt cx="6331698" cy="1926609"/>
          </a:xfrm>
        </p:grpSpPr>
        <p:pic>
          <p:nvPicPr>
            <p:cNvPr id="28" name="Picture 27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70409FFD-C4CF-754A-2BAA-DFB111CD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334" y="1231817"/>
              <a:ext cx="3291840" cy="1278992"/>
            </a:xfrm>
            <a:prstGeom prst="rect">
              <a:avLst/>
            </a:prstGeom>
          </p:spPr>
        </p:pic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DFAB737-CA92-952D-A6CA-C54752578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5649" y="682009"/>
              <a:ext cx="2468380" cy="1828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F045F8-8A45-70B1-9823-FD82F0957F1F}"/>
                </a:ext>
              </a:extLst>
            </p:cNvPr>
            <p:cNvSpPr txBox="1"/>
            <p:nvPr/>
          </p:nvSpPr>
          <p:spPr>
            <a:xfrm>
              <a:off x="122331" y="584200"/>
              <a:ext cx="2967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1. Baseline CV with array 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637BC4-2BA7-8271-D9CD-3BAA269B21F6}"/>
              </a:ext>
            </a:extLst>
          </p:cNvPr>
          <p:cNvGrpSpPr/>
          <p:nvPr/>
        </p:nvGrpSpPr>
        <p:grpSpPr>
          <a:xfrm>
            <a:off x="122331" y="2594232"/>
            <a:ext cx="6301719" cy="1859099"/>
            <a:chOff x="439963" y="2690243"/>
            <a:chExt cx="6301719" cy="1859099"/>
          </a:xfrm>
        </p:grpSpPr>
        <p:pic>
          <p:nvPicPr>
            <p:cNvPr id="29" name="Picture 28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7A8D3F4D-75E6-CDEA-8D25-B9187C55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964" y="3180765"/>
              <a:ext cx="3291840" cy="1368577"/>
            </a:xfrm>
            <a:prstGeom prst="rect">
              <a:avLst/>
            </a:prstGeom>
          </p:spPr>
        </p:pic>
        <p:pic>
          <p:nvPicPr>
            <p:cNvPr id="35" name="Picture 3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84BE31E-A74F-4735-326B-CB7D9F98E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3282" y="2720542"/>
              <a:ext cx="2438400" cy="18288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E2C189-ACF2-C547-AA9C-94B1AEBA01F4}"/>
                </a:ext>
              </a:extLst>
            </p:cNvPr>
            <p:cNvSpPr txBox="1"/>
            <p:nvPr/>
          </p:nvSpPr>
          <p:spPr>
            <a:xfrm>
              <a:off x="439963" y="2690243"/>
              <a:ext cx="307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2. PPy charging with array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E40D38-DA3C-5D18-F7AB-157A86DC2FCA}"/>
              </a:ext>
            </a:extLst>
          </p:cNvPr>
          <p:cNvGrpSpPr/>
          <p:nvPr/>
        </p:nvGrpSpPr>
        <p:grpSpPr>
          <a:xfrm>
            <a:off x="122331" y="4555089"/>
            <a:ext cx="6331699" cy="2182595"/>
            <a:chOff x="439963" y="4555089"/>
            <a:chExt cx="6331699" cy="2182595"/>
          </a:xfrm>
        </p:grpSpPr>
        <p:pic>
          <p:nvPicPr>
            <p:cNvPr id="30" name="Picture 29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44EC39CA-586F-451E-F470-F1B0B1B07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964" y="5022527"/>
              <a:ext cx="3291840" cy="1715157"/>
            </a:xfrm>
            <a:prstGeom prst="rect">
              <a:avLst/>
            </a:prstGeom>
          </p:spPr>
        </p:pic>
        <p:pic>
          <p:nvPicPr>
            <p:cNvPr id="36" name="Picture 35" descr="A red and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52D1CC68-FF9B-3161-FD0E-1C7EA9F2D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3282" y="4908884"/>
              <a:ext cx="2468380" cy="18288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9E81AA-B18A-8B6F-73BF-FE45FDB8EBE7}"/>
                </a:ext>
              </a:extLst>
            </p:cNvPr>
            <p:cNvSpPr txBox="1"/>
            <p:nvPr/>
          </p:nvSpPr>
          <p:spPr>
            <a:xfrm>
              <a:off x="439963" y="4555089"/>
              <a:ext cx="4801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3. Titration and post-titration CVs with array 2</a:t>
              </a:r>
            </a:p>
          </p:txBody>
        </p: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BC7A227-02EA-C320-12BB-A90D5EDF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10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2DC1FF-4A54-9156-9E78-40E3F18CF673}"/>
              </a:ext>
            </a:extLst>
          </p:cNvPr>
          <p:cNvSpPr txBox="1"/>
          <p:nvPr/>
        </p:nvSpPr>
        <p:spPr>
          <a:xfrm>
            <a:off x="7365091" y="682009"/>
            <a:ext cx="4826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WE: Pt, RE: Ag/AgCl, CE: graphite. </a:t>
            </a:r>
          </a:p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0.2 mM Ru(NH</a:t>
            </a:r>
            <a:r>
              <a:rPr lang="en-US" sz="1200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baseline="-25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baseline="30000">
                <a:latin typeface="Arial" panose="020B0604020202020204" pitchFamily="34" charset="0"/>
                <a:cs typeface="Arial" panose="020B0604020202020204" pitchFamily="34" charset="0"/>
              </a:rPr>
              <a:t>3+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, 0.1/0.5 M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KCl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, scan rate: 10/25/50 mV/s</a:t>
            </a:r>
          </a:p>
        </p:txBody>
      </p:sp>
    </p:spTree>
    <p:extLst>
      <p:ext uri="{BB962C8B-B14F-4D97-AF65-F5344CB8AC3E}">
        <p14:creationId xmlns:p14="http://schemas.microsoft.com/office/powerpoint/2010/main" val="36932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CC91-CBD4-7422-5D62-358C3667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Behavior of PPy under Low Ionic Strength (0.1 M </a:t>
            </a:r>
            <a:r>
              <a:rPr lang="en-US" sz="3200" err="1"/>
              <a:t>KCl</a:t>
            </a:r>
            <a:r>
              <a:rPr lang="en-US" sz="3200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AC89E-8D48-856E-3B88-1D841C49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11</a:t>
            </a:fld>
            <a:endParaRPr lang="en-US"/>
          </a:p>
        </p:txBody>
      </p:sp>
      <p:pic>
        <p:nvPicPr>
          <p:cNvPr id="17" name="Picture 16" descr="A collage of different types of electrical energy&#10;&#10;Description automatically generated">
            <a:extLst>
              <a:ext uri="{FF2B5EF4-FFF2-40B4-BE49-F238E27FC236}">
                <a16:creationId xmlns:a16="http://schemas.microsoft.com/office/drawing/2014/main" id="{B03CC144-13EB-88AB-856E-6ACFAB64DB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80"/>
          <a:stretch/>
        </p:blipFill>
        <p:spPr>
          <a:xfrm>
            <a:off x="3712797" y="1170036"/>
            <a:ext cx="3407771" cy="25603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E3D1E9-6851-0AE3-1F14-462C5970362C}"/>
              </a:ext>
            </a:extLst>
          </p:cNvPr>
          <p:cNvSpPr txBox="1"/>
          <p:nvPr/>
        </p:nvSpPr>
        <p:spPr>
          <a:xfrm>
            <a:off x="536453" y="584200"/>
            <a:ext cx="318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PPy charging curves at different potentials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FFC68C-413E-717F-DDA8-BEAE817E5AFC}"/>
              </a:ext>
            </a:extLst>
          </p:cNvPr>
          <p:cNvSpPr txBox="1"/>
          <p:nvPr/>
        </p:nvSpPr>
        <p:spPr>
          <a:xfrm>
            <a:off x="3878996" y="584200"/>
            <a:ext cx="318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Baseline-subtracted titration CVs (10 mV/s scan rate)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E3D6B8-722B-F1D6-E2CE-0E728163A50E}"/>
              </a:ext>
            </a:extLst>
          </p:cNvPr>
          <p:cNvGrpSpPr>
            <a:grpSpLocks noChangeAspect="1"/>
          </p:cNvGrpSpPr>
          <p:nvPr/>
        </p:nvGrpSpPr>
        <p:grpSpPr>
          <a:xfrm>
            <a:off x="273124" y="4205430"/>
            <a:ext cx="3446145" cy="2560320"/>
            <a:chOff x="273124" y="3930120"/>
            <a:chExt cx="3692298" cy="274320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DB851BB-23ED-3C50-FB95-052F2D7D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124" y="3930120"/>
              <a:ext cx="3692298" cy="2743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F2436-C944-3DF7-A0D7-EEBAC4C5D9D7}"/>
                </a:ext>
              </a:extLst>
            </p:cNvPr>
            <p:cNvSpPr txBox="1"/>
            <p:nvPr/>
          </p:nvSpPr>
          <p:spPr>
            <a:xfrm>
              <a:off x="1121727" y="4741434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(10 mV/s)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FD926C-BBA5-2418-BCB2-88A267E2654E}"/>
              </a:ext>
            </a:extLst>
          </p:cNvPr>
          <p:cNvGrpSpPr>
            <a:grpSpLocks noChangeAspect="1"/>
          </p:cNvGrpSpPr>
          <p:nvPr/>
        </p:nvGrpSpPr>
        <p:grpSpPr>
          <a:xfrm>
            <a:off x="3820824" y="4205430"/>
            <a:ext cx="3446145" cy="2560320"/>
            <a:chOff x="4542890" y="3786672"/>
            <a:chExt cx="3692298" cy="2743200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F871574-460E-EF1E-8B2D-3908FB43B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2890" y="3786672"/>
              <a:ext cx="3692298" cy="2743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8259E0-3CCE-61D8-B064-7F80014B05C4}"/>
                </a:ext>
              </a:extLst>
            </p:cNvPr>
            <p:cNvSpPr txBox="1"/>
            <p:nvPr/>
          </p:nvSpPr>
          <p:spPr>
            <a:xfrm>
              <a:off x="5398480" y="459798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(50 mV/s)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8F2D7B-A9C2-F4C9-82AA-71F46643D9D7}"/>
              </a:ext>
            </a:extLst>
          </p:cNvPr>
          <p:cNvSpPr txBox="1"/>
          <p:nvPr/>
        </p:nvSpPr>
        <p:spPr>
          <a:xfrm>
            <a:off x="6964506" y="584200"/>
            <a:ext cx="409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 Data shown here were from the IDA with 2 </a:t>
            </a:r>
            <a:r>
              <a:rPr lang="el-GR" sz="12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 gap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D2BF6-43C2-C14A-FA88-DA634C86D752}"/>
              </a:ext>
            </a:extLst>
          </p:cNvPr>
          <p:cNvSpPr txBox="1"/>
          <p:nvPr/>
        </p:nvSpPr>
        <p:spPr>
          <a:xfrm>
            <a:off x="7266969" y="809095"/>
            <a:ext cx="4823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Integrate to calculate the stored charge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Integrate to obtain the titrated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Finite-element simulations via COMSOL reveals the role of redox titration kinetics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Slow kinetics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Cannot establish full titration within the timescale of the CV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titrated charge at a higher CV scan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3FF338-0790-A1E0-B8F5-D9AB3838D728}"/>
              </a:ext>
            </a:extLst>
          </p:cNvPr>
          <p:cNvGrpSpPr/>
          <p:nvPr/>
        </p:nvGrpSpPr>
        <p:grpSpPr>
          <a:xfrm>
            <a:off x="273124" y="1170036"/>
            <a:ext cx="3372676" cy="2560320"/>
            <a:chOff x="273124" y="1170036"/>
            <a:chExt cx="3372676" cy="2560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3798079-FC96-5BED-6009-221F7E47E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3124" y="1170036"/>
              <a:ext cx="3372676" cy="2560320"/>
            </a:xfrm>
            <a:prstGeom prst="rect">
              <a:avLst/>
            </a:prstGeom>
          </p:spPr>
        </p:pic>
        <p:pic>
          <p:nvPicPr>
            <p:cNvPr id="8" name="Picture 7" descr="A collage of different types of electrical energy&#10;&#10;Description automatically generated">
              <a:extLst>
                <a:ext uri="{FF2B5EF4-FFF2-40B4-BE49-F238E27FC236}">
                  <a16:creationId xmlns:a16="http://schemas.microsoft.com/office/drawing/2014/main" id="{7093F5FB-FC96-C020-7BF1-93DFE0CA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32316" y="1296210"/>
              <a:ext cx="1209782" cy="16202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BB80F84-0048-4147-B7D4-FC552AA13B67}"/>
              </a:ext>
            </a:extLst>
          </p:cNvPr>
          <p:cNvSpPr txBox="1"/>
          <p:nvPr/>
        </p:nvSpPr>
        <p:spPr>
          <a:xfrm>
            <a:off x="1777598" y="3807566"/>
            <a:ext cx="441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Stored vs. titrated charge comparison</a:t>
            </a:r>
            <a:endParaRPr lang="en-US" sz="1800" b="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3519F27-5965-A37F-2523-479F8FF1288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1"/>
          <a:stretch/>
        </p:blipFill>
        <p:spPr>
          <a:xfrm>
            <a:off x="7697581" y="3725107"/>
            <a:ext cx="3962249" cy="294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496BBE-570E-110E-4448-4E332B2CB5C1}"/>
              </a:ext>
            </a:extLst>
          </p:cNvPr>
          <p:cNvSpPr txBox="1"/>
          <p:nvPr/>
        </p:nvSpPr>
        <p:spPr>
          <a:xfrm>
            <a:off x="7697581" y="3429000"/>
            <a:ext cx="441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Simulated behavior (10 mV/s)</a:t>
            </a:r>
            <a:endParaRPr lang="en-US" sz="1800" b="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9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0607-78B2-174F-508B-CBB5ACA8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/>
              <a:t>Redox </a:t>
            </a:r>
            <a:r>
              <a:rPr lang="en-US"/>
              <a:t>Titration </a:t>
            </a:r>
            <a:r>
              <a:rPr lang="en-US" sz="3200"/>
              <a:t>under Elevated Ionic Strength (0.5 M </a:t>
            </a:r>
            <a:r>
              <a:rPr lang="en-US" sz="3200" err="1"/>
              <a:t>KCl</a:t>
            </a:r>
            <a:r>
              <a:rPr lang="en-US" sz="3200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4273-3EB7-D407-727E-3003D31E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12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94CA80-3506-7062-5B97-B1C21D924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379"/>
          <a:stretch/>
        </p:blipFill>
        <p:spPr>
          <a:xfrm>
            <a:off x="388865" y="1241409"/>
            <a:ext cx="4024093" cy="29260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FFAA8A2-0A50-C466-FE1C-7ABF9EA40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622" y="1241409"/>
            <a:ext cx="6864531" cy="29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69ADF-41DB-7D76-E90F-EF7CBA331F17}"/>
              </a:ext>
            </a:extLst>
          </p:cNvPr>
          <p:cNvSpPr txBox="1"/>
          <p:nvPr/>
        </p:nvSpPr>
        <p:spPr>
          <a:xfrm>
            <a:off x="1190323" y="12414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(10 mV/s)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188C6-B41E-2A06-DAE8-30ED191D0E5D}"/>
              </a:ext>
            </a:extLst>
          </p:cNvPr>
          <p:cNvSpPr txBox="1"/>
          <p:nvPr/>
        </p:nvSpPr>
        <p:spPr>
          <a:xfrm>
            <a:off x="5482165" y="12414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(50 mV/s)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DE466-366E-114A-39B4-447A14367855}"/>
              </a:ext>
            </a:extLst>
          </p:cNvPr>
          <p:cNvSpPr txBox="1"/>
          <p:nvPr/>
        </p:nvSpPr>
        <p:spPr>
          <a:xfrm>
            <a:off x="2741081" y="65309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Stored vs. titrated charge comparison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C4700-8ABC-F4E7-29CB-E394D38E58E9}"/>
              </a:ext>
            </a:extLst>
          </p:cNvPr>
          <p:cNvSpPr txBox="1"/>
          <p:nvPr/>
        </p:nvSpPr>
        <p:spPr>
          <a:xfrm>
            <a:off x="-1" y="6581001"/>
            <a:ext cx="5482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* Data shown here were from the IDA with 2 </a:t>
            </a:r>
            <a:r>
              <a:rPr lang="el-GR" sz="12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 gap width, 10 mV/s scan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10177-8165-EDFF-4423-A89909A72AE6}"/>
              </a:ext>
            </a:extLst>
          </p:cNvPr>
          <p:cNvSpPr txBox="1"/>
          <p:nvPr/>
        </p:nvSpPr>
        <p:spPr>
          <a:xfrm>
            <a:off x="277793" y="4693261"/>
            <a:ext cx="11604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Elevated ionic strength (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0.5 M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KCl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) leads to more charge storage in PPy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The influence of electrolyte concentration on the amount of titrated charge only shows up at low CV scan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Further confirms the slow redox-titration kinetics suggested by simulation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1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B79E-19D8-9570-AD9D-F0107239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High-Throughput Nature of Our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6376-DDBD-CBE7-3104-885E1151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group of red and white lines&#10;&#10;AI-generated content may be incorrect.">
            <a:extLst>
              <a:ext uri="{FF2B5EF4-FFF2-40B4-BE49-F238E27FC236}">
                <a16:creationId xmlns:a16="http://schemas.microsoft.com/office/drawing/2014/main" id="{D30FD29E-B00B-78CF-2BEB-5EB88C4F5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31" y="1356054"/>
            <a:ext cx="3904244" cy="219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B781-4435-9498-5004-98BE4636C4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6127" y="1356054"/>
            <a:ext cx="3904244" cy="219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D3F8C-0EBF-A6B9-86C9-43FD326E73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124" y="1356054"/>
            <a:ext cx="3904244" cy="2194560"/>
          </a:xfrm>
          <a:prstGeom prst="rect">
            <a:avLst/>
          </a:prstGeom>
        </p:spPr>
      </p:pic>
      <p:pic>
        <p:nvPicPr>
          <p:cNvPr id="8" name="Picture 7" descr="A group of red and blue triangles&#10;&#10;AI-generated content may be incorrect.">
            <a:extLst>
              <a:ext uri="{FF2B5EF4-FFF2-40B4-BE49-F238E27FC236}">
                <a16:creationId xmlns:a16="http://schemas.microsoft.com/office/drawing/2014/main" id="{549B9657-1335-F6A8-079E-C09A907C38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31" y="3682273"/>
            <a:ext cx="3904244" cy="2194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0A673-49A1-5CC6-F9E8-E73D34E61A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6127" y="3682273"/>
            <a:ext cx="3904244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B5C46-FBF5-9080-0BC7-93B8C78E86F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124" y="3682273"/>
            <a:ext cx="3904244" cy="2194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3766982-1C7A-9BB6-50FD-9565DBC0171E}"/>
              </a:ext>
            </a:extLst>
          </p:cNvPr>
          <p:cNvGrpSpPr/>
          <p:nvPr/>
        </p:nvGrpSpPr>
        <p:grpSpPr>
          <a:xfrm>
            <a:off x="3976674" y="520034"/>
            <a:ext cx="4288353" cy="893989"/>
            <a:chOff x="3976674" y="520034"/>
            <a:chExt cx="4288353" cy="893989"/>
          </a:xfrm>
        </p:grpSpPr>
        <p:pic>
          <p:nvPicPr>
            <p:cNvPr id="11" name="Picture 10" descr="A group of images of a diagram&#10;&#10;AI-generated content may be incorrect.">
              <a:extLst>
                <a:ext uri="{FF2B5EF4-FFF2-40B4-BE49-F238E27FC236}">
                  <a16:creationId xmlns:a16="http://schemas.microsoft.com/office/drawing/2014/main" id="{0C6023F5-57BF-EC9D-4866-B0B7FF53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>
              <a:off x="5987700" y="-1120720"/>
              <a:ext cx="266301" cy="42386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A99F0D-F0B3-9C09-A066-F69509A41704}"/>
                </a:ext>
              </a:extLst>
            </p:cNvPr>
            <p:cNvSpPr txBox="1"/>
            <p:nvPr/>
          </p:nvSpPr>
          <p:spPr>
            <a:xfrm>
              <a:off x="4169002" y="520034"/>
              <a:ext cx="3903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PPy charging potential (vs. Ag/AgCl)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66C020-AA23-3DE0-AA3C-153053173D78}"/>
                </a:ext>
              </a:extLst>
            </p:cNvPr>
            <p:cNvSpPr txBox="1"/>
            <p:nvPr/>
          </p:nvSpPr>
          <p:spPr>
            <a:xfrm>
              <a:off x="3976674" y="1044691"/>
              <a:ext cx="4288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0.30  0.35   0.40  0.45   0.50  0.55  0.60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1817280-8EE4-CF38-9972-CF608CA385E8}"/>
              </a:ext>
            </a:extLst>
          </p:cNvPr>
          <p:cNvSpPr txBox="1"/>
          <p:nvPr/>
        </p:nvSpPr>
        <p:spPr>
          <a:xfrm>
            <a:off x="457200" y="63373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44E23-E41B-BCBB-A404-ED308904C504}"/>
              </a:ext>
            </a:extLst>
          </p:cNvPr>
          <p:cNvSpPr txBox="1"/>
          <p:nvPr/>
        </p:nvSpPr>
        <p:spPr>
          <a:xfrm>
            <a:off x="125131" y="6060301"/>
            <a:ext cx="9680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automated redox titration within 50 hours (2016 CVs, 504 amperometries)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IDA gap widths, 7 polypyrrole charging potentials, 3 CV scan rates, and 2 ionic strengths</a:t>
            </a:r>
          </a:p>
        </p:txBody>
      </p:sp>
    </p:spTree>
    <p:extLst>
      <p:ext uri="{BB962C8B-B14F-4D97-AF65-F5344CB8AC3E}">
        <p14:creationId xmlns:p14="http://schemas.microsoft.com/office/powerpoint/2010/main" val="220813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6DB3-B941-314A-67BF-0FC0AD5A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38075-4633-23D7-33A4-0017D39EE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0" y="1496365"/>
            <a:ext cx="6785811" cy="3489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IDA is a useful platform to accelerate studies of mediated electron transfer processes for energy storage materials</a:t>
            </a:r>
          </a:p>
          <a:p>
            <a:r>
              <a:rPr lang="en-US" sz="1800" dirty="0"/>
              <a:t>Developed a workflow to perform automated redox-titration measurements with IDAs to study the charge storage behavior of polypyrrole</a:t>
            </a:r>
          </a:p>
          <a:p>
            <a:r>
              <a:rPr lang="en-US" sz="1800" dirty="0"/>
              <a:t>Applied COMSOL simulations understand the kinetics of the redox-titration process</a:t>
            </a:r>
          </a:p>
          <a:p>
            <a:r>
              <a:rPr lang="en-US" sz="1800" dirty="0"/>
              <a:t>Revealed the effect of ionic strength to the charge storage capacity of polypyrrole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workflow drastically improves the throughput of redox titration measurements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FCB00-A61F-C31F-A305-BA358236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3F2B1-73CD-E157-75FB-C2D6193382C1}"/>
              </a:ext>
            </a:extLst>
          </p:cNvPr>
          <p:cNvSpPr txBox="1"/>
          <p:nvPr/>
        </p:nvSpPr>
        <p:spPr>
          <a:xfrm>
            <a:off x="7367697" y="5158323"/>
            <a:ext cx="4511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noProof="0" dirty="0">
                <a:latin typeface="Arial" panose="020B0604020202020204" pitchFamily="34" charset="0"/>
                <a:cs typeface="Arial" panose="020B0604020202020204" pitchFamily="34" charset="0"/>
              </a:rPr>
              <a:t>Wang, Z; 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Pence, M; Rodríguez-López, J. (</a:t>
            </a:r>
            <a:r>
              <a:rPr lang="en-US" b="1" noProof="0" dirty="0">
                <a:latin typeface="Arial" panose="020B0604020202020204" pitchFamily="34" charset="0"/>
                <a:cs typeface="Arial" panose="020B0604020202020204" pitchFamily="34" charset="0"/>
              </a:rPr>
              <a:t>Manuscript in preparation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ED8F0-AB0D-AC50-01D9-C2B1625D12A8}"/>
              </a:ext>
            </a:extLst>
          </p:cNvPr>
          <p:cNvGrpSpPr/>
          <p:nvPr/>
        </p:nvGrpSpPr>
        <p:grpSpPr>
          <a:xfrm>
            <a:off x="6895131" y="1636567"/>
            <a:ext cx="4983603" cy="3250502"/>
            <a:chOff x="145788" y="1831951"/>
            <a:chExt cx="5670312" cy="3698400"/>
          </a:xfrm>
        </p:grpSpPr>
        <p:pic>
          <p:nvPicPr>
            <p:cNvPr id="7" name="Picture 6" descr="A diagram of a diagram of a barcode&#10;&#10;Description automatically generated">
              <a:extLst>
                <a:ext uri="{FF2B5EF4-FFF2-40B4-BE49-F238E27FC236}">
                  <a16:creationId xmlns:a16="http://schemas.microsoft.com/office/drawing/2014/main" id="{BEEF5AB0-0C2A-9699-DFD0-9BB28975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788" y="1831951"/>
              <a:ext cx="3188609" cy="1283384"/>
            </a:xfrm>
            <a:prstGeom prst="rect">
              <a:avLst/>
            </a:prstGeom>
          </p:spPr>
        </p:pic>
        <p:pic>
          <p:nvPicPr>
            <p:cNvPr id="8" name="Content Placeholder 5" descr="A black screen with text and symbols&#10;&#10;Description automatically generated">
              <a:extLst>
                <a:ext uri="{FF2B5EF4-FFF2-40B4-BE49-F238E27FC236}">
                  <a16:creationId xmlns:a16="http://schemas.microsoft.com/office/drawing/2014/main" id="{8124B123-0907-7AA9-FDD9-9EC3859C0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717"/>
            <a:stretch/>
          </p:blipFill>
          <p:spPr>
            <a:xfrm>
              <a:off x="3493591" y="1831951"/>
              <a:ext cx="2147768" cy="136772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17033CB-9AE6-2847-661C-A9560DFC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788" y="3429000"/>
              <a:ext cx="2835156" cy="210135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568F463-5CE9-8A58-AF83-595633515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80944" y="3423967"/>
              <a:ext cx="2835156" cy="2106384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FB002BA-DB5E-E2B2-FD59-FE8D361A3847}"/>
                </a:ext>
              </a:extLst>
            </p:cNvPr>
            <p:cNvSpPr/>
            <p:nvPr/>
          </p:nvSpPr>
          <p:spPr>
            <a:xfrm>
              <a:off x="3338143" y="1831951"/>
              <a:ext cx="2408035" cy="14050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1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E2B5-3272-7D92-CB14-B950BFCC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Studying Prussian Blue with 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16105-9CE7-EE47-9CA8-8253AB13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D8223D-0B43-BEAB-8297-E90D2FF5E798}"/>
              </a:ext>
            </a:extLst>
          </p:cNvPr>
          <p:cNvGrpSpPr/>
          <p:nvPr/>
        </p:nvGrpSpPr>
        <p:grpSpPr>
          <a:xfrm>
            <a:off x="189328" y="584200"/>
            <a:ext cx="5685427" cy="3899400"/>
            <a:chOff x="189328" y="584200"/>
            <a:chExt cx="5685427" cy="3899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28139-1B89-2B7C-99C9-2D0DB9EAE5A7}"/>
                </a:ext>
              </a:extLst>
            </p:cNvPr>
            <p:cNvGrpSpPr/>
            <p:nvPr/>
          </p:nvGrpSpPr>
          <p:grpSpPr>
            <a:xfrm>
              <a:off x="189328" y="1825039"/>
              <a:ext cx="5685427" cy="2658561"/>
              <a:chOff x="319982" y="1874833"/>
              <a:chExt cx="5084240" cy="2377440"/>
            </a:xfrm>
          </p:grpSpPr>
          <p:pic>
            <p:nvPicPr>
              <p:cNvPr id="6" name="Picture 5" descr="A cube with red and blue balls&#10;&#10;Description automatically generated">
                <a:extLst>
                  <a:ext uri="{FF2B5EF4-FFF2-40B4-BE49-F238E27FC236}">
                    <a16:creationId xmlns:a16="http://schemas.microsoft.com/office/drawing/2014/main" id="{874979C1-5705-985F-DC0E-131106BEF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749" y="1874833"/>
                <a:ext cx="2526473" cy="2377440"/>
              </a:xfrm>
              <a:prstGeom prst="rect">
                <a:avLst/>
              </a:prstGeom>
            </p:spPr>
          </p:pic>
          <p:pic>
            <p:nvPicPr>
              <p:cNvPr id="7" name="Picture 6" descr="A structure of a cube with colorful balls&#10;&#10;Description automatically generated with medium confidence">
                <a:extLst>
                  <a:ext uri="{FF2B5EF4-FFF2-40B4-BE49-F238E27FC236}">
                    <a16:creationId xmlns:a16="http://schemas.microsoft.com/office/drawing/2014/main" id="{F6B9B7E6-1E2D-C531-1905-647DB5DDC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982" y="1874833"/>
                <a:ext cx="2498085" cy="237744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560175-C431-0DAC-459B-DCE6176997F0}"/>
                </a:ext>
              </a:extLst>
            </p:cNvPr>
            <p:cNvSpPr txBox="1"/>
            <p:nvPr/>
          </p:nvSpPr>
          <p:spPr>
            <a:xfrm>
              <a:off x="438444" y="111625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Prussian Blue (PB)</a:t>
              </a:r>
            </a:p>
            <a:p>
              <a:pPr algn="ctr"/>
              <a:r>
                <a:rPr lang="en-US" b="1" i="0" dirty="0">
                  <a:solidFill>
                    <a:schemeClr val="accent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Fe</a:t>
              </a:r>
              <a:r>
                <a:rPr lang="en-US" b="1" i="0" baseline="-25000" dirty="0">
                  <a:solidFill>
                    <a:schemeClr val="accent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[Fe(CN)</a:t>
              </a:r>
              <a:r>
                <a:rPr lang="en-US" b="0" i="0" baseline="-250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r>
                <a:rPr lang="en-US" b="0" i="0" baseline="-250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911D9E-FCF7-65F6-F670-EBFABDEBCB87}"/>
                </a:ext>
              </a:extLst>
            </p:cNvPr>
            <p:cNvSpPr txBox="1"/>
            <p:nvPr/>
          </p:nvSpPr>
          <p:spPr>
            <a:xfrm>
              <a:off x="3356068" y="1113737"/>
              <a:ext cx="2441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Prussian White (PW)</a:t>
              </a:r>
            </a:p>
            <a:p>
              <a:pPr algn="ctr"/>
              <a:r>
                <a:rPr lang="en-US" b="1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Fe</a:t>
              </a:r>
              <a:r>
                <a:rPr lang="en-US" b="1" i="0" baseline="-25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[Fe(CN)</a:t>
              </a:r>
              <a:r>
                <a:rPr lang="en-US" b="0" i="0" baseline="-250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r>
                <a:rPr lang="en-US" b="0" i="0" baseline="-250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2FBD6F-CD70-5A44-03A8-F68220B1ADCC}"/>
                </a:ext>
              </a:extLst>
            </p:cNvPr>
            <p:cNvSpPr/>
            <p:nvPr/>
          </p:nvSpPr>
          <p:spPr>
            <a:xfrm>
              <a:off x="284002" y="679211"/>
              <a:ext cx="182880" cy="182880"/>
            </a:xfrm>
            <a:prstGeom prst="ellipse">
              <a:avLst/>
            </a:prstGeom>
            <a:solidFill>
              <a:srgbClr val="E1982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7A56B-39C5-FB16-1EF2-7A6DFD0F74CD}"/>
                </a:ext>
              </a:extLst>
            </p:cNvPr>
            <p:cNvSpPr/>
            <p:nvPr/>
          </p:nvSpPr>
          <p:spPr>
            <a:xfrm>
              <a:off x="1159396" y="679211"/>
              <a:ext cx="182880" cy="182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7AF166-36A9-D19F-0B86-C6BF048BB6DC}"/>
                </a:ext>
              </a:extLst>
            </p:cNvPr>
            <p:cNvSpPr/>
            <p:nvPr/>
          </p:nvSpPr>
          <p:spPr>
            <a:xfrm>
              <a:off x="2047392" y="679211"/>
              <a:ext cx="182880" cy="1828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E452A6-047F-0A1A-7FDF-DE90B9B4731B}"/>
                </a:ext>
              </a:extLst>
            </p:cNvPr>
            <p:cNvSpPr/>
            <p:nvPr/>
          </p:nvSpPr>
          <p:spPr>
            <a:xfrm>
              <a:off x="2700602" y="679435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BDF7BB-DE5F-1107-6A54-64021E94F3E8}"/>
                </a:ext>
              </a:extLst>
            </p:cNvPr>
            <p:cNvSpPr/>
            <p:nvPr/>
          </p:nvSpPr>
          <p:spPr>
            <a:xfrm>
              <a:off x="3340565" y="679211"/>
              <a:ext cx="182880" cy="1828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4AD12-5E7E-5B43-6302-47C9F41C1FAC}"/>
                </a:ext>
              </a:extLst>
            </p:cNvPr>
            <p:cNvSpPr txBox="1"/>
            <p:nvPr/>
          </p:nvSpPr>
          <p:spPr>
            <a:xfrm>
              <a:off x="407350" y="585985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Fe</a:t>
              </a:r>
              <a:r>
                <a:rPr lang="en-US" b="1" baseline="30000">
                  <a:latin typeface="Arial" panose="020B0604020202020204" pitchFamily="34" charset="0"/>
                  <a:cs typeface="Arial" panose="020B0604020202020204" pitchFamily="34" charset="0"/>
                </a:rPr>
                <a:t>3+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D55C68-3038-DCC8-C055-99FED73D2369}"/>
                </a:ext>
              </a:extLst>
            </p:cNvPr>
            <p:cNvSpPr txBox="1"/>
            <p:nvPr/>
          </p:nvSpPr>
          <p:spPr>
            <a:xfrm>
              <a:off x="1296528" y="585985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Fe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817C7E-5794-F0DE-CBBD-5715AECA5FA1}"/>
                </a:ext>
              </a:extLst>
            </p:cNvPr>
            <p:cNvSpPr txBox="1"/>
            <p:nvPr/>
          </p:nvSpPr>
          <p:spPr>
            <a:xfrm>
              <a:off x="2198308" y="58598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b="1" baseline="30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3F1FCB-3565-07F8-11F5-81545D5B88F6}"/>
                </a:ext>
              </a:extLst>
            </p:cNvPr>
            <p:cNvSpPr txBox="1"/>
            <p:nvPr/>
          </p:nvSpPr>
          <p:spPr>
            <a:xfrm>
              <a:off x="2867979" y="584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en-US" b="1" baseline="30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5BF438-13DD-BDEC-9AAA-EEACCEA358D4}"/>
                </a:ext>
              </a:extLst>
            </p:cNvPr>
            <p:cNvSpPr txBox="1"/>
            <p:nvPr/>
          </p:nvSpPr>
          <p:spPr>
            <a:xfrm>
              <a:off x="3492439" y="584200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F2BB033-CBE1-D427-3D5E-47CA31519529}"/>
              </a:ext>
            </a:extLst>
          </p:cNvPr>
          <p:cNvSpPr txBox="1"/>
          <p:nvPr/>
        </p:nvSpPr>
        <p:spPr>
          <a:xfrm>
            <a:off x="50060" y="4761491"/>
            <a:ext cx="6273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Prussian Blue (PB) and its analogues are promising materials for RTFBs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Optimizing their performances requires screening different redox mediators and electrolyte compositions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Could the optimization process be accelerated with automated electrochemistry on IDAs?</a:t>
            </a:r>
          </a:p>
        </p:txBody>
      </p:sp>
      <p:pic>
        <p:nvPicPr>
          <p:cNvPr id="21" name="Picture 20" descr="A close-up of a blue and white striped surface&#10;&#10;Description automatically generated">
            <a:extLst>
              <a:ext uri="{FF2B5EF4-FFF2-40B4-BE49-F238E27FC236}">
                <a16:creationId xmlns:a16="http://schemas.microsoft.com/office/drawing/2014/main" id="{52CFF845-D192-3D98-F7E1-7C35F933FD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293" y="1647104"/>
            <a:ext cx="2682240" cy="201168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EFE6533-B60B-1717-E7D3-110DA1EDF607}"/>
              </a:ext>
            </a:extLst>
          </p:cNvPr>
          <p:cNvSpPr/>
          <p:nvPr/>
        </p:nvSpPr>
        <p:spPr>
          <a:xfrm rot="17325759">
            <a:off x="6837790" y="3608306"/>
            <a:ext cx="365760" cy="171683"/>
          </a:xfrm>
          <a:prstGeom prst="rightArrow">
            <a:avLst>
              <a:gd name="adj1" fmla="val 24441"/>
              <a:gd name="adj2" fmla="val 10760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3B49C0-3E7B-C923-D7DF-D2F2A300118C}"/>
              </a:ext>
            </a:extLst>
          </p:cNvPr>
          <p:cNvSpPr txBox="1"/>
          <p:nvPr/>
        </p:nvSpPr>
        <p:spPr>
          <a:xfrm>
            <a:off x="6473076" y="3874993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Bare Pt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(Array 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135776-06D4-B8CA-E268-0E98BD234F81}"/>
              </a:ext>
            </a:extLst>
          </p:cNvPr>
          <p:cNvSpPr txBox="1"/>
          <p:nvPr/>
        </p:nvSpPr>
        <p:spPr>
          <a:xfrm>
            <a:off x="7635408" y="3874993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PB thin film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(Array 1)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2EEC8B0-A59F-A947-A54C-85AB4F65F610}"/>
              </a:ext>
            </a:extLst>
          </p:cNvPr>
          <p:cNvSpPr/>
          <p:nvPr/>
        </p:nvSpPr>
        <p:spPr>
          <a:xfrm rot="4274241" flipH="1">
            <a:off x="7893550" y="3496430"/>
            <a:ext cx="365760" cy="171683"/>
          </a:xfrm>
          <a:prstGeom prst="rightArrow">
            <a:avLst>
              <a:gd name="adj1" fmla="val 24441"/>
              <a:gd name="adj2" fmla="val 10760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9DEC5-E7A2-662B-81D1-2E2D351FDD89}"/>
              </a:ext>
            </a:extLst>
          </p:cNvPr>
          <p:cNvSpPr txBox="1"/>
          <p:nvPr/>
        </p:nvSpPr>
        <p:spPr>
          <a:xfrm>
            <a:off x="6323797" y="4839157"/>
            <a:ext cx="551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PB can be electrodeposited on the 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began with a dual-mediator system to study the performance of PB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6922CB-3235-5BFB-9BC4-E7DAE1B939A5}"/>
              </a:ext>
            </a:extLst>
          </p:cNvPr>
          <p:cNvCxnSpPr>
            <a:cxnSpLocks/>
          </p:cNvCxnSpPr>
          <p:nvPr/>
        </p:nvCxnSpPr>
        <p:spPr>
          <a:xfrm>
            <a:off x="9896864" y="2097215"/>
            <a:ext cx="0" cy="1970173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793E26-9546-FDE7-5D48-8A7E235496A2}"/>
              </a:ext>
            </a:extLst>
          </p:cNvPr>
          <p:cNvCxnSpPr>
            <a:cxnSpLocks/>
          </p:cNvCxnSpPr>
          <p:nvPr/>
        </p:nvCxnSpPr>
        <p:spPr>
          <a:xfrm>
            <a:off x="10838099" y="2097215"/>
            <a:ext cx="0" cy="1975104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E359D1-85D9-BE96-293B-6A45E18CFEEA}"/>
              </a:ext>
            </a:extLst>
          </p:cNvPr>
          <p:cNvCxnSpPr/>
          <p:nvPr/>
        </p:nvCxnSpPr>
        <p:spPr>
          <a:xfrm>
            <a:off x="10686539" y="2105167"/>
            <a:ext cx="0" cy="1975104"/>
          </a:xfrm>
          <a:prstGeom prst="line">
            <a:avLst/>
          </a:prstGeom>
          <a:ln w="38100"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B8B0E6-E9FD-9771-F51E-D940DCC0ED2A}"/>
                  </a:ext>
                </a:extLst>
              </p:cNvPr>
              <p:cNvSpPr txBox="1"/>
              <p:nvPr/>
            </p:nvSpPr>
            <p:spPr>
              <a:xfrm>
                <a:off x="9837903" y="2006004"/>
                <a:ext cx="904928" cy="418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𝑷𝑩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𝑷𝑾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B8B0E6-E9FD-9771-F51E-D940DCC0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903" y="2006004"/>
                <a:ext cx="904928" cy="418704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48571B-9444-02D4-B6D4-079DF90FA4B3}"/>
                  </a:ext>
                </a:extLst>
              </p:cNvPr>
              <p:cNvSpPr txBox="1"/>
              <p:nvPr/>
            </p:nvSpPr>
            <p:spPr>
              <a:xfrm>
                <a:off x="8935757" y="1640552"/>
                <a:ext cx="1542024" cy="418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r>
                        <a:rPr lang="en-US" sz="1600" b="1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𝑷𝑩</m:t>
                          </m:r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𝑷𝑾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48571B-9444-02D4-B6D4-079DF90FA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57" y="1640552"/>
                <a:ext cx="1542024" cy="418704"/>
              </a:xfrm>
              <a:prstGeom prst="rect">
                <a:avLst/>
              </a:prstGeom>
              <a:blipFill>
                <a:blip r:embed="rId6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CAAC58-9FCC-0369-5E5F-9BD8A24A5160}"/>
                  </a:ext>
                </a:extLst>
              </p:cNvPr>
              <p:cNvSpPr txBox="1"/>
              <p:nvPr/>
            </p:nvSpPr>
            <p:spPr>
              <a:xfrm>
                <a:off x="10513463" y="1639173"/>
                <a:ext cx="1542024" cy="418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F954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F95427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rgbClr val="F95427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r>
                        <a:rPr lang="en-US" sz="1600" b="1" i="1" smtClean="0">
                          <a:solidFill>
                            <a:srgbClr val="F9542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𝑷𝑩</m:t>
                          </m:r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solidFill>
                                <a:srgbClr val="F95427"/>
                              </a:solidFill>
                              <a:latin typeface="Cambria Math" panose="02040503050406030204" pitchFamily="18" charset="0"/>
                            </a:rPr>
                            <m:t>𝑷𝑾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F954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F95427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rgbClr val="F95427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rgbClr val="F95427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CAAC58-9FCC-0369-5E5F-9BD8A24A5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463" y="1639173"/>
                <a:ext cx="1542024" cy="418704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 descr="A graph of potential versus mediate&#10;&#10;Description automatically generated">
            <a:extLst>
              <a:ext uri="{FF2B5EF4-FFF2-40B4-BE49-F238E27FC236}">
                <a16:creationId xmlns:a16="http://schemas.microsoft.com/office/drawing/2014/main" id="{7E416A48-2EDA-67C7-C421-5CB66B2306D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044" y="2026883"/>
            <a:ext cx="2976332" cy="2452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59FF72E-A7F4-6A05-3BA0-D53FB9441597}"/>
              </a:ext>
            </a:extLst>
          </p:cNvPr>
          <p:cNvSpPr txBox="1"/>
          <p:nvPr/>
        </p:nvSpPr>
        <p:spPr>
          <a:xfrm>
            <a:off x="6432165" y="953532"/>
            <a:ext cx="220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Optical micrograph after PB deposition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DC7760-5B0B-71E3-4420-CA83CEAC372D}"/>
              </a:ext>
            </a:extLst>
          </p:cNvPr>
          <p:cNvSpPr txBox="1"/>
          <p:nvPr/>
        </p:nvSpPr>
        <p:spPr>
          <a:xfrm>
            <a:off x="9185482" y="1143619"/>
            <a:ext cx="273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Dual-mediator system</a:t>
            </a:r>
          </a:p>
        </p:txBody>
      </p:sp>
    </p:spTree>
    <p:extLst>
      <p:ext uri="{BB962C8B-B14F-4D97-AF65-F5344CB8AC3E}">
        <p14:creationId xmlns:p14="http://schemas.microsoft.com/office/powerpoint/2010/main" val="38335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/>
      <p:bldP spid="26" grpId="0" animBg="1"/>
      <p:bldP spid="31" grpId="0"/>
      <p:bldP spid="32" grpId="0"/>
      <p:bldP spid="39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00B4-5476-E16B-1BF1-1FA04D2B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Redox Targeting of Prussian Blue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C6A1-7FAF-4A65-210D-8ED65B8E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20DB975-AB82-46E8-6591-092A2CF589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655" y="1294824"/>
            <a:ext cx="7045423" cy="195129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C8CC867-8CAC-892D-2FB1-50BD9E8E4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950" y="3930120"/>
            <a:ext cx="3318010" cy="274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1D4857B-7EBD-9130-5E7A-38D15E7D9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13"/>
          <a:stretch/>
        </p:blipFill>
        <p:spPr>
          <a:xfrm>
            <a:off x="3894156" y="3930120"/>
            <a:ext cx="2953324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BE644-1DF4-4BB3-76CC-564093436A3C}"/>
              </a:ext>
            </a:extLst>
          </p:cNvPr>
          <p:cNvSpPr txBox="1"/>
          <p:nvPr/>
        </p:nvSpPr>
        <p:spPr>
          <a:xfrm>
            <a:off x="5676204" y="83405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Electrochemistry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E6328-E717-7CBE-9DC4-CA902912C809}"/>
              </a:ext>
            </a:extLst>
          </p:cNvPr>
          <p:cNvSpPr txBox="1"/>
          <p:nvPr/>
        </p:nvSpPr>
        <p:spPr>
          <a:xfrm>
            <a:off x="8040249" y="83405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Inert gas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E049F-843D-F801-7D53-96B94B95D717}"/>
              </a:ext>
            </a:extLst>
          </p:cNvPr>
          <p:cNvSpPr txBox="1"/>
          <p:nvPr/>
        </p:nvSpPr>
        <p:spPr>
          <a:xfrm>
            <a:off x="9835188" y="83405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E8C25-38ED-6F0C-81E8-52E27F816264}"/>
              </a:ext>
            </a:extLst>
          </p:cNvPr>
          <p:cNvSpPr txBox="1"/>
          <p:nvPr/>
        </p:nvSpPr>
        <p:spPr>
          <a:xfrm>
            <a:off x="1109378" y="3429000"/>
            <a:ext cx="528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Automated redox targeting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different 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8564C4-DD6E-FAE4-5B6C-4B812D75E42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922" y="1203384"/>
            <a:ext cx="4436468" cy="203348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20FDD4-B9D3-4424-2147-F706FC9D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065" y="3930120"/>
            <a:ext cx="5101640" cy="24079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b="1" dirty="0"/>
              <a:t>Summary</a:t>
            </a:r>
          </a:p>
          <a:p>
            <a:r>
              <a:rPr lang="en-US" sz="1800" dirty="0"/>
              <a:t>Automated redox-targeting can be performed by coupling IDAs with solution handling hardware.</a:t>
            </a:r>
          </a:p>
          <a:p>
            <a:r>
              <a:rPr lang="en-US" sz="1800" b="1" dirty="0"/>
              <a:t>It is now possible to systematically screen a large chemical space: </a:t>
            </a:r>
            <a:r>
              <a:rPr lang="en-US" sz="1800" dirty="0"/>
              <a:t>Redox mediators, electrolyte compositions, other Prussian Blue analogues,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77EDB-B9FC-FC73-617D-EE9B6172C3B9}"/>
              </a:ext>
            </a:extLst>
          </p:cNvPr>
          <p:cNvSpPr txBox="1"/>
          <p:nvPr/>
        </p:nvSpPr>
        <p:spPr>
          <a:xfrm>
            <a:off x="711849" y="709126"/>
            <a:ext cx="341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elab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 A solution handling robot</a:t>
            </a:r>
          </a:p>
        </p:txBody>
      </p:sp>
    </p:spTree>
    <p:extLst>
      <p:ext uri="{BB962C8B-B14F-4D97-AF65-F5344CB8AC3E}">
        <p14:creationId xmlns:p14="http://schemas.microsoft.com/office/powerpoint/2010/main" val="38278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CE78-A916-C9A9-C0A6-7FD8ED72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5DD63-0CEF-3FC4-0F66-D57EA84E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964470-5789-6231-A400-9B0E5A42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3142" y="1513577"/>
            <a:ext cx="5793797" cy="191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73725-2A9F-E37E-3B27-8367160FE63A}"/>
              </a:ext>
            </a:extLst>
          </p:cNvPr>
          <p:cNvSpPr txBox="1"/>
          <p:nvPr/>
        </p:nvSpPr>
        <p:spPr>
          <a:xfrm>
            <a:off x="85061" y="681042"/>
            <a:ext cx="61875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JRL lab: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Prof. Joaquín Rodríguez-López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Michael Pence,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Oliver Rodríguez, Dr. Abhiroop Mishra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Gavin Hazen, Raghuram Gaddam, and Seth Putnam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years in the JRL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All the JRL lab members!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Collaborators: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Pacific Northwest National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Eliot Woods and Dr.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Ruozhu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UIUC Cleanroom Research Engineers: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Joseph Maduzia, Dr. Ranveer Singh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Glennys Mensing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9304-9D81-1B9E-6056-79553FDDB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363" y="3706966"/>
            <a:ext cx="2322132" cy="1114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3317F-13A8-8970-A9DE-405658FC49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34" y="3904233"/>
            <a:ext cx="2857500" cy="720090"/>
          </a:xfrm>
          <a:prstGeom prst="rect">
            <a:avLst/>
          </a:prstGeom>
        </p:spPr>
      </p:pic>
      <p:pic>
        <p:nvPicPr>
          <p:cNvPr id="2050" name="Picture 2" descr="Profile photo of Abhiroop Mishra">
            <a:extLst>
              <a:ext uri="{FF2B5EF4-FFF2-40B4-BE49-F238E27FC236}">
                <a16:creationId xmlns:a16="http://schemas.microsoft.com/office/drawing/2014/main" id="{53AAE0C4-F528-2745-8FB2-42277ABE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184" y="544647"/>
            <a:ext cx="942615" cy="9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of Oliver Rodríguez">
            <a:extLst>
              <a:ext uri="{FF2B5EF4-FFF2-40B4-BE49-F238E27FC236}">
                <a16:creationId xmlns:a16="http://schemas.microsoft.com/office/drawing/2014/main" id="{19970A64-7873-ECD5-2940-2685FDB69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594" y="544647"/>
            <a:ext cx="942615" cy="9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of Raghuram Gaddam">
            <a:extLst>
              <a:ext uri="{FF2B5EF4-FFF2-40B4-BE49-F238E27FC236}">
                <a16:creationId xmlns:a16="http://schemas.microsoft.com/office/drawing/2014/main" id="{A729C69C-BA0D-C725-531B-5A842D57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74" y="544646"/>
            <a:ext cx="942615" cy="9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842A43-AE7C-E595-71B4-DA9DD19859D5}"/>
              </a:ext>
            </a:extLst>
          </p:cNvPr>
          <p:cNvSpPr txBox="1"/>
          <p:nvPr/>
        </p:nvSpPr>
        <p:spPr>
          <a:xfrm>
            <a:off x="9515524" y="1150551"/>
            <a:ext cx="25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JRL lab, Fall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BC6E6-75C4-75F7-EDEE-B4D3CE947A24}"/>
              </a:ext>
            </a:extLst>
          </p:cNvPr>
          <p:cNvSpPr txBox="1"/>
          <p:nvPr/>
        </p:nvSpPr>
        <p:spPr>
          <a:xfrm>
            <a:off x="9588364" y="4843613"/>
            <a:ext cx="25185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work is funded by the Energy Storage Research Alliance "ESRA" (DE-AC02-06CH11357), an Energy Innovation Hub funded by the U.S. Department of Energy, Office of Science, Basic Energy Sciences.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5E0ED-463B-AD9E-7FFE-BC2F24962E21}"/>
              </a:ext>
            </a:extLst>
          </p:cNvPr>
          <p:cNvSpPr txBox="1"/>
          <p:nvPr/>
        </p:nvSpPr>
        <p:spPr>
          <a:xfrm>
            <a:off x="203933" y="5106088"/>
            <a:ext cx="579220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L08-2765 – May 22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(Thursday) 8:30 – 9:10 AM 512D,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presented by Prof. Joaquín Rodríguez-López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E4F6F2-4443-851E-058A-943114DFEF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732" y="4909340"/>
            <a:ext cx="2928074" cy="8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72A0-E34D-23CD-FDDC-708EAA86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C3AE3-883E-EB17-D3FD-C5191591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37364-EC6B-7749-5630-1C5833F753B1}"/>
              </a:ext>
            </a:extLst>
          </p:cNvPr>
          <p:cNvSpPr txBox="1"/>
          <p:nvPr/>
        </p:nvSpPr>
        <p:spPr>
          <a:xfrm>
            <a:off x="1581912" y="2465755"/>
            <a:ext cx="4142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ziruiw2@illinois.edu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joaquinr@illinois.edu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8F3F371-E8F8-6B89-B029-51ADA622FA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864" y="1820096"/>
            <a:ext cx="3217808" cy="3217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2A47B-C641-558A-D9FE-C29BA79C941C}"/>
              </a:ext>
            </a:extLst>
          </p:cNvPr>
          <p:cNvSpPr txBox="1"/>
          <p:nvPr/>
        </p:nvSpPr>
        <p:spPr>
          <a:xfrm>
            <a:off x="6639864" y="1100613"/>
            <a:ext cx="3217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 more about our research!</a:t>
            </a:r>
          </a:p>
        </p:txBody>
      </p:sp>
    </p:spTree>
    <p:extLst>
      <p:ext uri="{BB962C8B-B14F-4D97-AF65-F5344CB8AC3E}">
        <p14:creationId xmlns:p14="http://schemas.microsoft.com/office/powerpoint/2010/main" val="152123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B33EF94-F7D3-6194-EE89-3C63FD2C4338}"/>
              </a:ext>
            </a:extLst>
          </p:cNvPr>
          <p:cNvGrpSpPr/>
          <p:nvPr/>
        </p:nvGrpSpPr>
        <p:grpSpPr>
          <a:xfrm>
            <a:off x="121127" y="956487"/>
            <a:ext cx="5974873" cy="3731790"/>
            <a:chOff x="5644123" y="956487"/>
            <a:chExt cx="5974873" cy="3731790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5F910122-2271-0430-6281-D05C709C06A7}"/>
                </a:ext>
              </a:extLst>
            </p:cNvPr>
            <p:cNvGrpSpPr/>
            <p:nvPr/>
          </p:nvGrpSpPr>
          <p:grpSpPr>
            <a:xfrm>
              <a:off x="5644123" y="978816"/>
              <a:ext cx="5974873" cy="3709461"/>
              <a:chOff x="5644123" y="978816"/>
              <a:chExt cx="5974873" cy="370946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18E6950-D5BD-29E0-2E11-51BE04591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44123" y="978816"/>
                <a:ext cx="5974873" cy="370946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55F7B0-DB50-CA68-5EFB-B36CB2D788D1}"/>
                  </a:ext>
                </a:extLst>
              </p:cNvPr>
              <p:cNvSpPr txBox="1"/>
              <p:nvPr/>
            </p:nvSpPr>
            <p:spPr>
              <a:xfrm>
                <a:off x="6875075" y="3977090"/>
                <a:ext cx="855100" cy="4010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Pump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4D69D-0734-7FEA-3862-4114F595E77E}"/>
                  </a:ext>
                </a:extLst>
              </p:cNvPr>
              <p:cNvSpPr txBox="1"/>
              <p:nvPr/>
            </p:nvSpPr>
            <p:spPr>
              <a:xfrm>
                <a:off x="9651058" y="3977090"/>
                <a:ext cx="855100" cy="4010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Pump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F7DF50-A0C5-842F-AB3D-796DD600BAA5}"/>
                </a:ext>
              </a:extLst>
            </p:cNvPr>
            <p:cNvSpPr txBox="1"/>
            <p:nvPr/>
          </p:nvSpPr>
          <p:spPr>
            <a:xfrm>
              <a:off x="7759903" y="4274579"/>
              <a:ext cx="1743312" cy="4010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Source/load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C86065-E0E1-75D6-CC92-5DF8624AE436}"/>
                </a:ext>
              </a:extLst>
            </p:cNvPr>
            <p:cNvSpPr txBox="1"/>
            <p:nvPr/>
          </p:nvSpPr>
          <p:spPr>
            <a:xfrm>
              <a:off x="7966968" y="956487"/>
              <a:ext cx="12875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Membrane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2482BD-D04F-1B9F-1B62-D7ED289B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Redox Flow Batteries for Grid-Level Energy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3C6BE-5184-1BAC-555F-2881C0DE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86BC7-59A8-1132-3F39-FC3B25BAE531}"/>
              </a:ext>
            </a:extLst>
          </p:cNvPr>
          <p:cNvSpPr txBox="1"/>
          <p:nvPr/>
        </p:nvSpPr>
        <p:spPr>
          <a:xfrm>
            <a:off x="-1" y="6396335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 (11), 20499–20517</a:t>
            </a:r>
          </a:p>
          <a:p>
            <a:r>
              <a:rPr lang="nb-NO" sz="1200" i="1" dirty="0">
                <a:latin typeface="Arial" panose="020B0604020202020204" pitchFamily="34" charset="0"/>
                <a:cs typeface="Arial" panose="020B0604020202020204" pitchFamily="34" charset="0"/>
              </a:rPr>
              <a:t>ACS Energy Lett. </a:t>
            </a:r>
            <a:r>
              <a:rPr lang="nb-NO" sz="12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nb-NO" sz="1200" dirty="0">
                <a:latin typeface="Arial" panose="020B0604020202020204" pitchFamily="34" charset="0"/>
                <a:cs typeface="Arial" panose="020B0604020202020204" pitchFamily="34" charset="0"/>
              </a:rPr>
              <a:t>, 7 (10), 3337-3344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2BD16A-CF9F-D1E7-F8D9-BB35B5A6044B}"/>
              </a:ext>
            </a:extLst>
          </p:cNvPr>
          <p:cNvSpPr txBox="1"/>
          <p:nvPr/>
        </p:nvSpPr>
        <p:spPr>
          <a:xfrm>
            <a:off x="323117" y="4877064"/>
            <a:ext cx="5666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scalable, decoupled power and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density is limited by the solubility of redox-active species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CE792-A028-A4A9-8095-7393ABDA44C8}"/>
              </a:ext>
            </a:extLst>
          </p:cNvPr>
          <p:cNvSpPr txBox="1"/>
          <p:nvPr/>
        </p:nvSpPr>
        <p:spPr>
          <a:xfrm>
            <a:off x="1743141" y="58118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Redox flow battery (RFB)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039982-E96A-AA35-526C-1AD56B752ECB}"/>
              </a:ext>
            </a:extLst>
          </p:cNvPr>
          <p:cNvSpPr txBox="1"/>
          <p:nvPr/>
        </p:nvSpPr>
        <p:spPr>
          <a:xfrm>
            <a:off x="233978" y="251375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Cathode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86048-EB9A-C5D0-4CAA-6FCE5472B289}"/>
              </a:ext>
            </a:extLst>
          </p:cNvPr>
          <p:cNvSpPr txBox="1"/>
          <p:nvPr/>
        </p:nvSpPr>
        <p:spPr>
          <a:xfrm>
            <a:off x="4893537" y="2510380"/>
            <a:ext cx="109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Anode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Tank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701CC0-F0B0-569A-B4F8-99BCA8E45D0E}"/>
              </a:ext>
            </a:extLst>
          </p:cNvPr>
          <p:cNvGrpSpPr/>
          <p:nvPr/>
        </p:nvGrpSpPr>
        <p:grpSpPr>
          <a:xfrm>
            <a:off x="2221576" y="2094598"/>
            <a:ext cx="1808202" cy="983626"/>
            <a:chOff x="7744572" y="2094598"/>
            <a:chExt cx="1808202" cy="983626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E516BF1-5ABD-B2C8-6CB6-C03862E87B5B}"/>
                </a:ext>
              </a:extLst>
            </p:cNvPr>
            <p:cNvSpPr/>
            <p:nvPr/>
          </p:nvSpPr>
          <p:spPr>
            <a:xfrm rot="2700000" flipH="1" flipV="1">
              <a:off x="8125215" y="2493735"/>
              <a:ext cx="359155" cy="388183"/>
            </a:xfrm>
            <a:prstGeom prst="arc">
              <a:avLst/>
            </a:prstGeom>
            <a:noFill/>
            <a:ln>
              <a:solidFill>
                <a:schemeClr val="bg1"/>
              </a:solidFill>
              <a:headEnd type="triangl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29BD2AC-A7FE-F2C3-8A8F-3BD98C82E4D1}"/>
                </a:ext>
              </a:extLst>
            </p:cNvPr>
            <p:cNvSpPr/>
            <p:nvPr/>
          </p:nvSpPr>
          <p:spPr>
            <a:xfrm rot="18900000" flipV="1">
              <a:off x="8803747" y="2488849"/>
              <a:ext cx="359155" cy="388183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  <a:tailEnd type="non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520EC9-3FF0-66A5-DE40-5EF4BF462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6309" y="2688337"/>
              <a:ext cx="25477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D611BF-84A3-92C5-EDE1-DC8317458F63}"/>
                </a:ext>
              </a:extLst>
            </p:cNvPr>
            <p:cNvSpPr txBox="1"/>
            <p:nvPr/>
          </p:nvSpPr>
          <p:spPr>
            <a:xfrm>
              <a:off x="8131186" y="2227305"/>
              <a:ext cx="319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B448CF-85A3-F5D3-E97A-53E930F81339}"/>
                </a:ext>
              </a:extLst>
            </p:cNvPr>
            <p:cNvSpPr txBox="1"/>
            <p:nvPr/>
          </p:nvSpPr>
          <p:spPr>
            <a:xfrm>
              <a:off x="8077998" y="2708892"/>
              <a:ext cx="42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b="1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25E75A-DD97-11A5-F4E1-FFD33318DACC}"/>
                </a:ext>
              </a:extLst>
            </p:cNvPr>
            <p:cNvSpPr txBox="1"/>
            <p:nvPr/>
          </p:nvSpPr>
          <p:spPr>
            <a:xfrm>
              <a:off x="8828434" y="2227305"/>
              <a:ext cx="319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8332CC-8ED2-4D49-4E3D-8A7C0AEAC12E}"/>
                </a:ext>
              </a:extLst>
            </p:cNvPr>
            <p:cNvSpPr txBox="1"/>
            <p:nvPr/>
          </p:nvSpPr>
          <p:spPr>
            <a:xfrm>
              <a:off x="8768812" y="2708892"/>
              <a:ext cx="438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6C7B8A-9804-8651-EA1B-7D4CAB34BF1B}"/>
                </a:ext>
              </a:extLst>
            </p:cNvPr>
            <p:cNvSpPr txBox="1"/>
            <p:nvPr/>
          </p:nvSpPr>
          <p:spPr>
            <a:xfrm>
              <a:off x="7744572" y="211941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="1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C49C67-15CC-81A9-0B91-F81944EBC447}"/>
                </a:ext>
              </a:extLst>
            </p:cNvPr>
            <p:cNvCxnSpPr/>
            <p:nvPr/>
          </p:nvCxnSpPr>
          <p:spPr>
            <a:xfrm>
              <a:off x="7812480" y="2458635"/>
              <a:ext cx="21429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15D34E-6817-C331-AAC1-0DEB3705CF6C}"/>
                </a:ext>
              </a:extLst>
            </p:cNvPr>
            <p:cNvSpPr txBox="1"/>
            <p:nvPr/>
          </p:nvSpPr>
          <p:spPr>
            <a:xfrm>
              <a:off x="9188572" y="209459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="1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A56E419-33BC-001E-F04A-5A927071FD3D}"/>
                </a:ext>
              </a:extLst>
            </p:cNvPr>
            <p:cNvCxnSpPr/>
            <p:nvPr/>
          </p:nvCxnSpPr>
          <p:spPr>
            <a:xfrm>
              <a:off x="9256480" y="2433815"/>
              <a:ext cx="21429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1DB9435-7FE9-8939-0104-9C3DB862EA4B}"/>
              </a:ext>
            </a:extLst>
          </p:cNvPr>
          <p:cNvSpPr txBox="1"/>
          <p:nvPr/>
        </p:nvSpPr>
        <p:spPr>
          <a:xfrm>
            <a:off x="2632501" y="3810854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9F9A71-4ACD-A0C1-75B7-5C7DECB5ECDA}"/>
              </a:ext>
            </a:extLst>
          </p:cNvPr>
          <p:cNvCxnSpPr/>
          <p:nvPr/>
        </p:nvCxnSpPr>
        <p:spPr>
          <a:xfrm>
            <a:off x="2871704" y="4180186"/>
            <a:ext cx="5207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F34954-4067-CA40-DA8E-65A56D166C58}"/>
              </a:ext>
            </a:extLst>
          </p:cNvPr>
          <p:cNvSpPr txBox="1"/>
          <p:nvPr/>
        </p:nvSpPr>
        <p:spPr>
          <a:xfrm>
            <a:off x="6904045" y="58118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Redox targeting flow battery (RTFB)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483806-C9A5-C542-3A4E-416CAA477F1B}"/>
              </a:ext>
            </a:extLst>
          </p:cNvPr>
          <p:cNvGrpSpPr/>
          <p:nvPr/>
        </p:nvGrpSpPr>
        <p:grpSpPr>
          <a:xfrm>
            <a:off x="6481582" y="906874"/>
            <a:ext cx="5206508" cy="3615375"/>
            <a:chOff x="6009396" y="912844"/>
            <a:chExt cx="5206508" cy="36153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58109E-DB4E-452E-876B-02EB0EE7907F}"/>
                </a:ext>
              </a:extLst>
            </p:cNvPr>
            <p:cNvGrpSpPr/>
            <p:nvPr/>
          </p:nvGrpSpPr>
          <p:grpSpPr>
            <a:xfrm>
              <a:off x="6009396" y="912844"/>
              <a:ext cx="5206508" cy="3615375"/>
              <a:chOff x="6009396" y="912844"/>
              <a:chExt cx="5206508" cy="3615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3BA3F8B-B648-A673-0405-5904379289FE}"/>
                  </a:ext>
                </a:extLst>
              </p:cNvPr>
              <p:cNvGrpSpPr/>
              <p:nvPr/>
            </p:nvGrpSpPr>
            <p:grpSpPr>
              <a:xfrm>
                <a:off x="6009396" y="1250243"/>
                <a:ext cx="5172542" cy="3277976"/>
                <a:chOff x="6009396" y="1250243"/>
                <a:chExt cx="5172542" cy="327797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FA02169-79BB-D7AA-B4B4-C96F2E98C1C2}"/>
                    </a:ext>
                  </a:extLst>
                </p:cNvPr>
                <p:cNvGrpSpPr/>
                <p:nvPr/>
              </p:nvGrpSpPr>
              <p:grpSpPr>
                <a:xfrm>
                  <a:off x="6009396" y="1250243"/>
                  <a:ext cx="5172542" cy="3277976"/>
                  <a:chOff x="775200" y="749409"/>
                  <a:chExt cx="4427024" cy="2805521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F9EF4F42-6B3B-FCD3-E946-A7D69AF0A44E}"/>
                      </a:ext>
                    </a:extLst>
                  </p:cNvPr>
                  <p:cNvGrpSpPr/>
                  <p:nvPr/>
                </p:nvGrpSpPr>
                <p:grpSpPr>
                  <a:xfrm>
                    <a:off x="775200" y="749409"/>
                    <a:ext cx="4427024" cy="2805521"/>
                    <a:chOff x="777239" y="877824"/>
                    <a:chExt cx="4956050" cy="3140779"/>
                  </a:xfrm>
                </p:grpSpPr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338772D0-8581-074B-7FEB-78E979D6D0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60331" y="973651"/>
                      <a:ext cx="4872958" cy="3044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6A18D5A4-E523-91C7-1573-8AECDF01B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239" y="877824"/>
                      <a:ext cx="1409340" cy="3657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7" name="Diamond 36">
                    <a:extLst>
                      <a:ext uri="{FF2B5EF4-FFF2-40B4-BE49-F238E27FC236}">
                        <a16:creationId xmlns:a16="http://schemas.microsoft.com/office/drawing/2014/main" id="{AE0398B1-99CF-C374-7D93-B29B8A7F5577}"/>
                      </a:ext>
                    </a:extLst>
                  </p:cNvPr>
                  <p:cNvSpPr/>
                  <p:nvPr/>
                </p:nvSpPr>
                <p:spPr>
                  <a:xfrm flipV="1">
                    <a:off x="2795882" y="1817008"/>
                    <a:ext cx="91440" cy="91440"/>
                  </a:xfrm>
                  <a:prstGeom prst="diamond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Diamond 37">
                    <a:extLst>
                      <a:ext uri="{FF2B5EF4-FFF2-40B4-BE49-F238E27FC236}">
                        <a16:creationId xmlns:a16="http://schemas.microsoft.com/office/drawing/2014/main" id="{C4CE928E-1768-D2D7-45EC-6944995BAB20}"/>
                      </a:ext>
                    </a:extLst>
                  </p:cNvPr>
                  <p:cNvSpPr/>
                  <p:nvPr/>
                </p:nvSpPr>
                <p:spPr>
                  <a:xfrm flipV="1">
                    <a:off x="3164321" y="1817008"/>
                    <a:ext cx="91440" cy="91440"/>
                  </a:xfrm>
                  <a:prstGeom prst="diamond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C5201FAA-FFB2-3828-E3BC-BE7F4CAA4D7A}"/>
                      </a:ext>
                    </a:extLst>
                  </p:cNvPr>
                  <p:cNvSpPr/>
                  <p:nvPr/>
                </p:nvSpPr>
                <p:spPr>
                  <a:xfrm>
                    <a:off x="2921682" y="1777997"/>
                    <a:ext cx="208280" cy="108775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48D09C4-B4B8-AD3F-5BF7-E1AEE71EE82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360585" y="2221033"/>
                    <a:ext cx="1309687" cy="2634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membrane</a:t>
                    </a:r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F0C8B7F3-3E12-953D-1DD2-3405F85359BB}"/>
                      </a:ext>
                    </a:extLst>
                  </p:cNvPr>
                  <p:cNvCxnSpPr/>
                  <p:nvPr/>
                </p:nvCxnSpPr>
                <p:spPr>
                  <a:xfrm>
                    <a:off x="2962285" y="1840503"/>
                    <a:ext cx="13969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C994800F-CE93-438B-1CC8-A03AE45A6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55977" y="1881778"/>
                    <a:ext cx="13969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C5AFBB-7681-F5F9-0FA5-D846ECAA9AE1}"/>
                    </a:ext>
                  </a:extLst>
                </p:cNvPr>
                <p:cNvSpPr txBox="1"/>
                <p:nvPr/>
              </p:nvSpPr>
              <p:spPr>
                <a:xfrm>
                  <a:off x="8045501" y="1439901"/>
                  <a:ext cx="1201791" cy="30777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Source/Load</a:t>
                  </a:r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14D0B80-31C7-A9AF-EB33-6C3A3D510C9D}"/>
                  </a:ext>
                </a:extLst>
              </p:cNvPr>
              <p:cNvCxnSpPr/>
              <p:nvPr/>
            </p:nvCxnSpPr>
            <p:spPr>
              <a:xfrm>
                <a:off x="8034895" y="1350256"/>
                <a:ext cx="1243514" cy="0"/>
              </a:xfrm>
              <a:prstGeom prst="straightConnector1">
                <a:avLst/>
              </a:prstGeom>
              <a:ln w="38100">
                <a:gradFill>
                  <a:gsLst>
                    <a:gs pos="0">
                      <a:srgbClr val="FF0000"/>
                    </a:gs>
                    <a:gs pos="100000">
                      <a:schemeClr val="tx2">
                        <a:lumMod val="75000"/>
                        <a:lumOff val="25000"/>
                      </a:schemeClr>
                    </a:gs>
                  </a:gsLst>
                  <a:lin ang="10200000" scaled="0"/>
                </a:gradFill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C0CFCC-0AB5-6536-F82F-A822A9A53BC5}"/>
                  </a:ext>
                </a:extLst>
              </p:cNvPr>
              <p:cNvSpPr txBox="1"/>
              <p:nvPr/>
            </p:nvSpPr>
            <p:spPr>
              <a:xfrm>
                <a:off x="7620139" y="912844"/>
                <a:ext cx="2005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Charge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discharge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30FDB8-AF3B-1837-591B-E8FEAD48B615}"/>
                  </a:ext>
                </a:extLst>
              </p:cNvPr>
              <p:cNvSpPr txBox="1"/>
              <p:nvPr/>
            </p:nvSpPr>
            <p:spPr>
              <a:xfrm>
                <a:off x="6095883" y="1262648"/>
                <a:ext cx="1778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(Cathode tank)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564B6E-D8FF-19DA-F595-960C959A700F}"/>
                  </a:ext>
                </a:extLst>
              </p:cNvPr>
              <p:cNvSpPr txBox="1"/>
              <p:nvPr/>
            </p:nvSpPr>
            <p:spPr>
              <a:xfrm>
                <a:off x="9437577" y="1262648"/>
                <a:ext cx="1778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ode tank)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1252E-70D8-FC0C-2BDE-09D76873FADD}"/>
                </a:ext>
              </a:extLst>
            </p:cNvPr>
            <p:cNvCxnSpPr>
              <a:cxnSpLocks/>
            </p:cNvCxnSpPr>
            <p:nvPr/>
          </p:nvCxnSpPr>
          <p:spPr>
            <a:xfrm>
              <a:off x="9115351" y="1967382"/>
              <a:ext cx="322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2667CD-5CA0-F46C-8545-587430584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8384" y="4213246"/>
              <a:ext cx="322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2BA30E-F222-10ED-A5AD-12603B24C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4140" y="1967382"/>
              <a:ext cx="322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024C03-A332-F461-E55E-79BF4321EA50}"/>
                </a:ext>
              </a:extLst>
            </p:cNvPr>
            <p:cNvCxnSpPr>
              <a:cxnSpLocks/>
            </p:cNvCxnSpPr>
            <p:nvPr/>
          </p:nvCxnSpPr>
          <p:spPr>
            <a:xfrm>
              <a:off x="7834140" y="4213246"/>
              <a:ext cx="322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AB02620-ACD8-DEA5-32BE-16FAA6546B48}"/>
              </a:ext>
            </a:extLst>
          </p:cNvPr>
          <p:cNvSpPr txBox="1"/>
          <p:nvPr/>
        </p:nvSpPr>
        <p:spPr>
          <a:xfrm>
            <a:off x="6544271" y="4872841"/>
            <a:ext cx="541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Stores energy in a solid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Active species concentration up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Redox mediators shuttle charges between the solid and electrode via a mediated electron transfer process known 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redox targeting</a:t>
            </a:r>
          </a:p>
        </p:txBody>
      </p:sp>
    </p:spTree>
    <p:extLst>
      <p:ext uri="{BB962C8B-B14F-4D97-AF65-F5344CB8AC3E}">
        <p14:creationId xmlns:p14="http://schemas.microsoft.com/office/powerpoint/2010/main" val="84634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90912-0BEB-D1A5-29B9-454FFB6A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8F03-074D-CF0D-CFEB-AE459363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Redox Targeting Process in RTFBs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244B3-58FD-2ACD-1538-23CE2C03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468" y="6492875"/>
            <a:ext cx="626532" cy="365125"/>
          </a:xfrm>
        </p:spPr>
        <p:txBody>
          <a:bodyPr/>
          <a:lstStyle/>
          <a:p>
            <a:fld id="{057F777D-FDC2-4ABE-95B6-66A4352DFC15}" type="slidenum">
              <a:rPr lang="en-US" smtClean="0"/>
              <a:t>3</a:t>
            </a:fld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C8FD38-6FEA-3FC4-B7C6-5110D7A4D726}"/>
              </a:ext>
            </a:extLst>
          </p:cNvPr>
          <p:cNvSpPr txBox="1"/>
          <p:nvPr/>
        </p:nvSpPr>
        <p:spPr>
          <a:xfrm>
            <a:off x="-1" y="6211669"/>
            <a:ext cx="3800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>
                <a:latin typeface="Arial" panose="020B0604020202020204" pitchFamily="34" charset="0"/>
                <a:cs typeface="Arial" panose="020B0604020202020204" pitchFamily="34" charset="0"/>
              </a:rPr>
              <a:t>Sci. Adv.</a:t>
            </a:r>
            <a:r>
              <a:rPr lang="it-IT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1 (10), e1500886</a:t>
            </a:r>
            <a:endParaRPr lang="nb-NO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1200" i="1" dirty="0">
                <a:latin typeface="Arial" panose="020B0604020202020204" pitchFamily="34" charset="0"/>
                <a:cs typeface="Arial" panose="020B0604020202020204" pitchFamily="34" charset="0"/>
              </a:rPr>
              <a:t>ACS Energy Lett. </a:t>
            </a:r>
            <a:r>
              <a:rPr lang="nb-NO" sz="12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nb-NO" sz="1200" dirty="0">
                <a:latin typeface="Arial" panose="020B0604020202020204" pitchFamily="34" charset="0"/>
                <a:cs typeface="Arial" panose="020B0604020202020204" pitchFamily="34" charset="0"/>
              </a:rPr>
              <a:t>, 7 (10), 3337-3344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ACS Appl. Mater. Interfaces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14 (5), 6638–6648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B1F2A-C03A-D604-9061-09AE93523ECE}"/>
                  </a:ext>
                </a:extLst>
              </p:cNvPr>
              <p:cNvSpPr txBox="1"/>
              <p:nvPr/>
            </p:nvSpPr>
            <p:spPr>
              <a:xfrm>
                <a:off x="246801" y="4118862"/>
                <a:ext cx="5111245" cy="2042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Active redox mediator generation in the cell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Solid material chemically charged/discharged in the tank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Thermodynamic driving force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Nernstian potential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Kinetics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Follows the Butler-Volmer model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𝑟𝑒𝑑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𝑬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𝑜𝑥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𝑬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B1F2A-C03A-D604-9061-09AE9352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1" y="4118862"/>
                <a:ext cx="5111245" cy="2042803"/>
              </a:xfrm>
              <a:prstGeom prst="rect">
                <a:avLst/>
              </a:prstGeom>
              <a:blipFill>
                <a:blip r:embed="rId3"/>
                <a:stretch>
                  <a:fillRect l="-715" t="-1791" r="-1073" b="-3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9F6D728-F6C1-6303-99F8-A1F13AE70523}"/>
              </a:ext>
            </a:extLst>
          </p:cNvPr>
          <p:cNvGrpSpPr/>
          <p:nvPr/>
        </p:nvGrpSpPr>
        <p:grpSpPr>
          <a:xfrm>
            <a:off x="331840" y="1287745"/>
            <a:ext cx="5001122" cy="2678488"/>
            <a:chOff x="331840" y="1287745"/>
            <a:chExt cx="5001122" cy="267848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AF01987-D15C-14AB-E432-01566F23230D}"/>
                </a:ext>
              </a:extLst>
            </p:cNvPr>
            <p:cNvSpPr/>
            <p:nvPr/>
          </p:nvSpPr>
          <p:spPr>
            <a:xfrm>
              <a:off x="331840" y="1287745"/>
              <a:ext cx="4980860" cy="26784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76000">
                  <a:schemeClr val="accent4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B29FAA-D19C-01EF-CB2E-3B6ED61594D3}"/>
                </a:ext>
              </a:extLst>
            </p:cNvPr>
            <p:cNvSpPr txBox="1"/>
            <p:nvPr/>
          </p:nvSpPr>
          <p:spPr>
            <a:xfrm>
              <a:off x="4031464" y="3162345"/>
              <a:ext cx="1301498" cy="606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Uncharged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(S)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2ADF2-10BF-B466-4872-26983D69C575}"/>
                </a:ext>
              </a:extLst>
            </p:cNvPr>
            <p:cNvSpPr txBox="1"/>
            <p:nvPr/>
          </p:nvSpPr>
          <p:spPr>
            <a:xfrm>
              <a:off x="4123286" y="2175297"/>
              <a:ext cx="11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Charged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(S</a:t>
              </a:r>
              <a:r>
                <a:rPr lang="en-US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DC08C4-6885-A194-D6D2-CD3EC3437181}"/>
                </a:ext>
              </a:extLst>
            </p:cNvPr>
            <p:cNvGrpSpPr/>
            <p:nvPr/>
          </p:nvGrpSpPr>
          <p:grpSpPr>
            <a:xfrm>
              <a:off x="505083" y="2165880"/>
              <a:ext cx="422499" cy="1623492"/>
              <a:chOff x="394158" y="806451"/>
              <a:chExt cx="429658" cy="1651000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653954FE-AA2E-A45E-1EAC-00A992CA0744}"/>
                  </a:ext>
                </a:extLst>
              </p:cNvPr>
              <p:cNvSpPr/>
              <p:nvPr/>
            </p:nvSpPr>
            <p:spPr>
              <a:xfrm>
                <a:off x="394158" y="806451"/>
                <a:ext cx="429658" cy="1651000"/>
              </a:xfrm>
              <a:prstGeom prst="roundRect">
                <a:avLst/>
              </a:prstGeom>
              <a:solidFill>
                <a:schemeClr val="bg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5C7FFB-8723-F407-4800-83DF324281D6}"/>
                  </a:ext>
                </a:extLst>
              </p:cNvPr>
              <p:cNvSpPr txBox="1"/>
              <p:nvPr/>
            </p:nvSpPr>
            <p:spPr>
              <a:xfrm rot="16200000">
                <a:off x="32227" y="1469757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Electrode</a:t>
                </a:r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A2E2AF-BD32-DD9D-F760-62D467BD0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515" y="2227805"/>
              <a:ext cx="359665" cy="35966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path path="circle">
                <a:fillToRect r="100000" b="100000"/>
              </a:path>
            </a:gra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8734833-443B-6CF0-0A8E-1B70412BF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515" y="3301808"/>
              <a:ext cx="359665" cy="35966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</a:gra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EFBEEFB-66D6-4BB7-D711-441979E00258}"/>
                </a:ext>
              </a:extLst>
            </p:cNvPr>
            <p:cNvSpPr/>
            <p:nvPr/>
          </p:nvSpPr>
          <p:spPr>
            <a:xfrm rot="18900000" flipH="1">
              <a:off x="1076560" y="2584973"/>
              <a:ext cx="719332" cy="719331"/>
            </a:xfrm>
            <a:prstGeom prst="arc">
              <a:avLst/>
            </a:prstGeom>
            <a:ln w="38100">
              <a:tailEnd type="triangle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25F4E1D-83AA-6190-5D43-B00F03E92862}"/>
                </a:ext>
              </a:extLst>
            </p:cNvPr>
            <p:cNvSpPr txBox="1"/>
            <p:nvPr/>
          </p:nvSpPr>
          <p:spPr>
            <a:xfrm>
              <a:off x="1133449" y="2763050"/>
              <a:ext cx="433796" cy="363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-e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560A8E8-37B0-DDF0-4AD8-762376DADCF6}"/>
                </a:ext>
              </a:extLst>
            </p:cNvPr>
            <p:cNvGrpSpPr/>
            <p:nvPr/>
          </p:nvGrpSpPr>
          <p:grpSpPr>
            <a:xfrm>
              <a:off x="3573228" y="3301808"/>
              <a:ext cx="478035" cy="350920"/>
              <a:chOff x="2793583" y="1961625"/>
              <a:chExt cx="486135" cy="35686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869D5A1-FB61-D6F8-1522-E00A9854BD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873" y="1961625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FF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7E518E6-BCB5-A383-E542-C58D607147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9858" y="1961625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FF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DAB9941-0FAB-BAA8-0CDB-F63B1A48D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3583" y="2128631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FF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59C64A4-25BD-68BE-2540-2C982CF58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88568" y="2128631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FF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EEAB223-2AAE-095E-A08B-339A9C4AB9F6}"/>
                </a:ext>
              </a:extLst>
            </p:cNvPr>
            <p:cNvGrpSpPr/>
            <p:nvPr/>
          </p:nvGrpSpPr>
          <p:grpSpPr>
            <a:xfrm>
              <a:off x="3573228" y="2291960"/>
              <a:ext cx="478035" cy="350920"/>
              <a:chOff x="2793583" y="973249"/>
              <a:chExt cx="486135" cy="35686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6A955CA-94B0-58F8-3BC7-0EDFBD99B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873" y="973249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DCE55B5-6F89-109F-25B7-86A1738AA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9858" y="973249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31975DE-04E8-A322-ED9D-C630D1A65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3583" y="1140255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3CDC1B6-EE67-78D0-B99A-45AED1A51D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88568" y="1140255"/>
                <a:ext cx="189860" cy="1898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16113AE-0205-0C84-A25A-3C515D43A95C}"/>
                </a:ext>
              </a:extLst>
            </p:cNvPr>
            <p:cNvSpPr txBox="1"/>
            <p:nvPr/>
          </p:nvSpPr>
          <p:spPr>
            <a:xfrm>
              <a:off x="585054" y="1649810"/>
              <a:ext cx="1702342" cy="34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Redox mediator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AEAE53B-4632-5346-2153-DADDA9C4707E}"/>
                </a:ext>
              </a:extLst>
            </p:cNvPr>
            <p:cNvSpPr txBox="1"/>
            <p:nvPr/>
          </p:nvSpPr>
          <p:spPr>
            <a:xfrm>
              <a:off x="3525022" y="1649810"/>
              <a:ext cx="1485636" cy="34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Solid material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D29066F-CD89-EF18-BF75-B508CBDD978E}"/>
                </a:ext>
              </a:extLst>
            </p:cNvPr>
            <p:cNvSpPr txBox="1"/>
            <p:nvPr/>
          </p:nvSpPr>
          <p:spPr>
            <a:xfrm>
              <a:off x="1150896" y="1354389"/>
              <a:ext cx="570658" cy="34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Cell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04251FF-5E8D-D335-A00F-1FCF949683CE}"/>
                </a:ext>
              </a:extLst>
            </p:cNvPr>
            <p:cNvSpPr txBox="1"/>
            <p:nvPr/>
          </p:nvSpPr>
          <p:spPr>
            <a:xfrm>
              <a:off x="3936371" y="1354389"/>
              <a:ext cx="662938" cy="34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Tank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ACDEE9B-2548-B55F-1E1B-4A6C18B769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6431" y="2227805"/>
              <a:ext cx="359665" cy="35966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path path="circle">
                <a:fillToRect r="100000" b="100000"/>
              </a:path>
            </a:gra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86357C8-00EC-6C23-47E4-CAD996381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6431" y="3301808"/>
              <a:ext cx="359665" cy="35966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</a:gra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DA1EA49-B203-8B36-18D8-47BE241D39A9}"/>
                </a:ext>
              </a:extLst>
            </p:cNvPr>
            <p:cNvGrpSpPr/>
            <p:nvPr/>
          </p:nvGrpSpPr>
          <p:grpSpPr>
            <a:xfrm>
              <a:off x="2131768" y="2420625"/>
              <a:ext cx="2228121" cy="1098049"/>
              <a:chOff x="8542062" y="2509926"/>
              <a:chExt cx="2373372" cy="1169631"/>
            </a:xfrm>
          </p:grpSpPr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A37F9AC5-714A-B775-F6DA-32A41D42A2D2}"/>
                  </a:ext>
                </a:extLst>
              </p:cNvPr>
              <p:cNvSpPr/>
              <p:nvPr/>
            </p:nvSpPr>
            <p:spPr>
              <a:xfrm rot="18900000" flipH="1">
                <a:off x="9745803" y="2509926"/>
                <a:ext cx="1169631" cy="1169631"/>
              </a:xfrm>
              <a:prstGeom prst="arc">
                <a:avLst>
                  <a:gd name="adj1" fmla="val 15678029"/>
                  <a:gd name="adj2" fmla="val 388843"/>
                </a:avLst>
              </a:prstGeom>
              <a:ln w="38100">
                <a:headEnd type="triangle" w="lg" len="lg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6BD8310A-181D-95E9-4331-2CA78D6BFBCC}"/>
                  </a:ext>
                </a:extLst>
              </p:cNvPr>
              <p:cNvSpPr/>
              <p:nvPr/>
            </p:nvSpPr>
            <p:spPr>
              <a:xfrm rot="2700000">
                <a:off x="8542062" y="2509926"/>
                <a:ext cx="1169631" cy="1169631"/>
              </a:xfrm>
              <a:prstGeom prst="arc">
                <a:avLst>
                  <a:gd name="adj1" fmla="val 15678029"/>
                  <a:gd name="adj2" fmla="val 388843"/>
                </a:avLst>
              </a:prstGeom>
              <a:ln w="38100">
                <a:headEnd type="triangle" w="lg" len="lg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6E8AA64-2391-B950-B0CF-B2199FFAFD6E}"/>
                </a:ext>
              </a:extLst>
            </p:cNvPr>
            <p:cNvCxnSpPr>
              <a:cxnSpLocks/>
            </p:cNvCxnSpPr>
            <p:nvPr/>
          </p:nvCxnSpPr>
          <p:spPr>
            <a:xfrm>
              <a:off x="1721554" y="3499507"/>
              <a:ext cx="650199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47CAF5-164B-DAB1-6A7B-2705A2AF1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554" y="2435994"/>
              <a:ext cx="650199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583084-F8D2-4EE2-C389-472B94790EF9}"/>
                </a:ext>
              </a:extLst>
            </p:cNvPr>
            <p:cNvSpPr txBox="1"/>
            <p:nvPr/>
          </p:nvSpPr>
          <p:spPr>
            <a:xfrm>
              <a:off x="1642778" y="3561773"/>
              <a:ext cx="775324" cy="34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(Flow)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BA93F20-1BDC-532D-79DA-4AE5BDCFCF1C}"/>
                </a:ext>
              </a:extLst>
            </p:cNvPr>
            <p:cNvSpPr txBox="1"/>
            <p:nvPr/>
          </p:nvSpPr>
          <p:spPr>
            <a:xfrm>
              <a:off x="1699084" y="2027000"/>
              <a:ext cx="775324" cy="34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(Flow)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1CF56B-A6D5-D234-A10B-3979C4850D10}"/>
                  </a:ext>
                </a:extLst>
              </p:cNvPr>
              <p:cNvSpPr txBox="1"/>
              <p:nvPr/>
            </p:nvSpPr>
            <p:spPr>
              <a:xfrm>
                <a:off x="6191522" y="1283607"/>
                <a:ext cx="1548052" cy="4213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𝑠𝑜𝑙𝑖𝑑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1CF56B-A6D5-D234-A10B-3979C4850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22" y="1283607"/>
                <a:ext cx="1548052" cy="42133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79317E00-3896-B208-D054-26B4B123AB22}"/>
              </a:ext>
            </a:extLst>
          </p:cNvPr>
          <p:cNvSpPr/>
          <p:nvPr/>
        </p:nvSpPr>
        <p:spPr>
          <a:xfrm>
            <a:off x="5703685" y="648510"/>
            <a:ext cx="2536135" cy="601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mediator redox targeting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E88EBDB-F7D8-A84F-7060-16C7628EB58B}"/>
              </a:ext>
            </a:extLst>
          </p:cNvPr>
          <p:cNvGrpSpPr/>
          <p:nvPr/>
        </p:nvGrpSpPr>
        <p:grpSpPr>
          <a:xfrm>
            <a:off x="5457162" y="1859416"/>
            <a:ext cx="2970892" cy="3261702"/>
            <a:chOff x="5593613" y="1886742"/>
            <a:chExt cx="2970892" cy="3261702"/>
          </a:xfrm>
        </p:grpSpPr>
        <p:pic>
          <p:nvPicPr>
            <p:cNvPr id="104" name="Picture 2" descr="Figure 1">
              <a:extLst>
                <a:ext uri="{FF2B5EF4-FFF2-40B4-BE49-F238E27FC236}">
                  <a16:creationId xmlns:a16="http://schemas.microsoft.com/office/drawing/2014/main" id="{D629EE7E-E1E6-E4D6-7E8B-8B7F1A2B5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9791" r="49926" b="2587"/>
            <a:stretch/>
          </p:blipFill>
          <p:spPr bwMode="auto">
            <a:xfrm>
              <a:off x="5619523" y="1886742"/>
              <a:ext cx="2756748" cy="290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E22C7-E515-E607-13D1-A8172CE69AB1}"/>
                </a:ext>
              </a:extLst>
            </p:cNvPr>
            <p:cNvSpPr/>
            <p:nvPr/>
          </p:nvSpPr>
          <p:spPr>
            <a:xfrm>
              <a:off x="7197209" y="4447837"/>
              <a:ext cx="563033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A20BF64-29C0-CD69-311A-750A7901BC85}"/>
                </a:ext>
              </a:extLst>
            </p:cNvPr>
            <p:cNvSpPr/>
            <p:nvPr/>
          </p:nvSpPr>
          <p:spPr>
            <a:xfrm>
              <a:off x="7181045" y="3328120"/>
              <a:ext cx="698783" cy="24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060C635-03F6-A695-035C-AC6B3108832D}"/>
                </a:ext>
              </a:extLst>
            </p:cNvPr>
            <p:cNvSpPr/>
            <p:nvPr/>
          </p:nvSpPr>
          <p:spPr>
            <a:xfrm>
              <a:off x="7489043" y="1962271"/>
              <a:ext cx="698783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5A9E7D1-29EB-EF68-AAF3-7DD2C6922BB8}"/>
                </a:ext>
              </a:extLst>
            </p:cNvPr>
            <p:cNvGrpSpPr/>
            <p:nvPr/>
          </p:nvGrpSpPr>
          <p:grpSpPr>
            <a:xfrm>
              <a:off x="7280219" y="2856924"/>
              <a:ext cx="1284286" cy="1289264"/>
              <a:chOff x="1816461" y="2807162"/>
              <a:chExt cx="1284286" cy="1289264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7513AA82-479A-565A-7584-D7FE7E5BF62D}"/>
                  </a:ext>
                </a:extLst>
              </p:cNvPr>
              <p:cNvGrpSpPr/>
              <p:nvPr/>
            </p:nvGrpSpPr>
            <p:grpSpPr>
              <a:xfrm>
                <a:off x="1816461" y="2807162"/>
                <a:ext cx="1123484" cy="365760"/>
                <a:chOff x="1928828" y="2716504"/>
                <a:chExt cx="1123484" cy="365760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25DBBF0-B4FC-C0D0-D3D8-F5B098398E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28828" y="2716504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2">
                        <a:lumMod val="50000"/>
                        <a:lumOff val="50000"/>
                      </a:schemeClr>
                    </a:gs>
                  </a:gsLst>
                  <a:path path="circle">
                    <a:fillToRect r="100000" b="100000"/>
                  </a:path>
                </a:gra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62E5ACC-338C-6BFC-FAEC-85072A76F1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86552" y="2716504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44B06D4-0A00-FA73-FE1A-9A16FD5F74BE}"/>
                    </a:ext>
                  </a:extLst>
                </p:cNvPr>
                <p:cNvCxnSpPr/>
                <p:nvPr/>
              </p:nvCxnSpPr>
              <p:spPr>
                <a:xfrm>
                  <a:off x="2357570" y="2899384"/>
                  <a:ext cx="26019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 w="med" len="sm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42182D1-4076-0317-B8C8-3C0E828FA9F6}"/>
                  </a:ext>
                </a:extLst>
              </p:cNvPr>
              <p:cNvSpPr txBox="1"/>
              <p:nvPr/>
            </p:nvSpPr>
            <p:spPr>
              <a:xfrm>
                <a:off x="1915806" y="3173096"/>
                <a:ext cx="118494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Mediator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oxidizes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 (S</a:t>
                </a:r>
                <a:r>
                  <a:rPr lang="en-US" b="1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12D99FE-85D2-2A02-662E-9C4FB130A588}"/>
                </a:ext>
              </a:extLst>
            </p:cNvPr>
            <p:cNvSpPr/>
            <p:nvPr/>
          </p:nvSpPr>
          <p:spPr>
            <a:xfrm>
              <a:off x="5929086" y="3230765"/>
              <a:ext cx="883920" cy="384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D632414-CB88-2428-C324-E95E4CBE3BE0}"/>
                </a:ext>
              </a:extLst>
            </p:cNvPr>
            <p:cNvGrpSpPr/>
            <p:nvPr/>
          </p:nvGrpSpPr>
          <p:grpSpPr>
            <a:xfrm>
              <a:off x="5593613" y="2424550"/>
              <a:ext cx="1221682" cy="1712300"/>
              <a:chOff x="240218" y="2384126"/>
              <a:chExt cx="1221682" cy="1712300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708C26F-9135-E44F-B7E8-564909367564}"/>
                  </a:ext>
                </a:extLst>
              </p:cNvPr>
              <p:cNvSpPr txBox="1"/>
              <p:nvPr/>
            </p:nvSpPr>
            <p:spPr>
              <a:xfrm>
                <a:off x="240218" y="3173096"/>
                <a:ext cx="1146266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Mediator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reduces</a:t>
                </a:r>
              </a:p>
              <a:p>
                <a:pPr algn="ctr"/>
                <a:r>
                  <a:rPr 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 (S)</a:t>
                </a: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A9D0456-EE17-66FD-1A3C-88D06DBA0511}"/>
                  </a:ext>
                </a:extLst>
              </p:cNvPr>
              <p:cNvGrpSpPr/>
              <p:nvPr/>
            </p:nvGrpSpPr>
            <p:grpSpPr>
              <a:xfrm>
                <a:off x="404920" y="2384126"/>
                <a:ext cx="1056980" cy="365760"/>
                <a:chOff x="517287" y="2293468"/>
                <a:chExt cx="1056980" cy="365760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D9CC4261-16E0-F6B7-E618-7F1D12F9F91B}"/>
                    </a:ext>
                  </a:extLst>
                </p:cNvPr>
                <p:cNvGrpSpPr/>
                <p:nvPr/>
              </p:nvGrpSpPr>
              <p:grpSpPr>
                <a:xfrm>
                  <a:off x="925039" y="2293468"/>
                  <a:ext cx="649228" cy="365760"/>
                  <a:chOff x="2357570" y="2716504"/>
                  <a:chExt cx="649228" cy="36576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990CC34D-E01F-EDDF-2828-1CF61732C7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641038" y="2716504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tx2">
                          <a:lumMod val="50000"/>
                          <a:lumOff val="5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n w="254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85F5C234-73E1-A3B0-37DE-DF39C92DCA2B}"/>
                      </a:ext>
                    </a:extLst>
                  </p:cNvPr>
                  <p:cNvCxnSpPr/>
                  <p:nvPr/>
                </p:nvCxnSpPr>
                <p:spPr>
                  <a:xfrm>
                    <a:off x="2357570" y="2899384"/>
                    <a:ext cx="260192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 w="med" len="sm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E70F8B70-1115-6723-C46F-024D3C01B2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7287" y="2293468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</a:p>
              </p:txBody>
            </p:sp>
          </p:grp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3959B1-1406-9066-BFFF-09A255A19B1F}"/>
                </a:ext>
              </a:extLst>
            </p:cNvPr>
            <p:cNvSpPr txBox="1"/>
            <p:nvPr/>
          </p:nvSpPr>
          <p:spPr>
            <a:xfrm>
              <a:off x="6564675" y="4779112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Potential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6C7BD3-E591-4FBE-FE28-61FD3AE73458}"/>
                  </a:ext>
                </a:extLst>
              </p:cNvPr>
              <p:cNvSpPr txBox="1"/>
              <p:nvPr/>
            </p:nvSpPr>
            <p:spPr>
              <a:xfrm>
                <a:off x="10384631" y="1280232"/>
                <a:ext cx="1734449" cy="4213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𝑠𝑜𝑙𝑖𝑑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6C7BD3-E591-4FBE-FE28-61FD3AE73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631" y="1280232"/>
                <a:ext cx="1734449" cy="421334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4C2B974-A6CB-DC17-E81A-670513DE8437}"/>
                  </a:ext>
                </a:extLst>
              </p:cNvPr>
              <p:cNvSpPr txBox="1"/>
              <p:nvPr/>
            </p:nvSpPr>
            <p:spPr>
              <a:xfrm>
                <a:off x="8546717" y="1280232"/>
                <a:ext cx="1709608" cy="421334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𝑠𝑜𝑙𝑖𝑑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4C2B974-A6CB-DC17-E81A-670513DE8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17" y="1280232"/>
                <a:ext cx="1709608" cy="421334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946714-8146-79AB-C403-A6FF261B500B}"/>
              </a:ext>
            </a:extLst>
          </p:cNvPr>
          <p:cNvGrpSpPr/>
          <p:nvPr/>
        </p:nvGrpSpPr>
        <p:grpSpPr>
          <a:xfrm>
            <a:off x="8609399" y="1801203"/>
            <a:ext cx="3380523" cy="3378129"/>
            <a:chOff x="8580184" y="1846101"/>
            <a:chExt cx="3380523" cy="3378129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FA3216A-37A9-5925-6F33-A50D4D142CE5}"/>
                </a:ext>
              </a:extLst>
            </p:cNvPr>
            <p:cNvSpPr/>
            <p:nvPr/>
          </p:nvSpPr>
          <p:spPr>
            <a:xfrm>
              <a:off x="10381987" y="3415868"/>
              <a:ext cx="744965" cy="201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84468F3-4C1B-1067-62F3-457CD2521ABD}"/>
                </a:ext>
              </a:extLst>
            </p:cNvPr>
            <p:cNvSpPr/>
            <p:nvPr/>
          </p:nvSpPr>
          <p:spPr>
            <a:xfrm>
              <a:off x="9121248" y="4451549"/>
              <a:ext cx="2458423" cy="35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0E7E21-8B0B-10A7-E8EC-073EB0E7A02E}"/>
                </a:ext>
              </a:extLst>
            </p:cNvPr>
            <p:cNvGrpSpPr/>
            <p:nvPr/>
          </p:nvGrpSpPr>
          <p:grpSpPr>
            <a:xfrm>
              <a:off x="8822923" y="1890454"/>
              <a:ext cx="2767717" cy="2917151"/>
              <a:chOff x="3639871" y="1796770"/>
              <a:chExt cx="2767717" cy="2917151"/>
            </a:xfrm>
          </p:grpSpPr>
          <p:pic>
            <p:nvPicPr>
              <p:cNvPr id="164" name="Picture 2" descr="Figure 1">
                <a:extLst>
                  <a:ext uri="{FF2B5EF4-FFF2-40B4-BE49-F238E27FC236}">
                    <a16:creationId xmlns:a16="http://schemas.microsoft.com/office/drawing/2014/main" id="{1F025184-43AC-D92A-5156-1FCD5A0DDE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9689" t="49791" r="237" b="2587"/>
              <a:stretch/>
            </p:blipFill>
            <p:spPr bwMode="auto">
              <a:xfrm>
                <a:off x="3639871" y="1796770"/>
                <a:ext cx="2756748" cy="2900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2" descr="Figure 1">
                <a:extLst>
                  <a:ext uri="{FF2B5EF4-FFF2-40B4-BE49-F238E27FC236}">
                    <a16:creationId xmlns:a16="http://schemas.microsoft.com/office/drawing/2014/main" id="{2DEE784F-A65E-DB54-99D1-7228069AF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91668" r="49926" b="2326"/>
              <a:stretch/>
            </p:blipFill>
            <p:spPr bwMode="auto">
              <a:xfrm>
                <a:off x="3650840" y="4348162"/>
                <a:ext cx="2756748" cy="365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006B24C-0587-FFA8-D16F-54AA8310E222}"/>
                </a:ext>
              </a:extLst>
            </p:cNvPr>
            <p:cNvSpPr/>
            <p:nvPr/>
          </p:nvSpPr>
          <p:spPr>
            <a:xfrm>
              <a:off x="10406371" y="4449696"/>
              <a:ext cx="554566" cy="174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E0507C3-A796-F711-080B-0E23E9E30F8D}"/>
                </a:ext>
              </a:extLst>
            </p:cNvPr>
            <p:cNvSpPr txBox="1"/>
            <p:nvPr/>
          </p:nvSpPr>
          <p:spPr>
            <a:xfrm>
              <a:off x="9764240" y="4854898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Potential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17C5A69-E523-544E-4668-7664F0984881}"/>
                </a:ext>
              </a:extLst>
            </p:cNvPr>
            <p:cNvSpPr/>
            <p:nvPr/>
          </p:nvSpPr>
          <p:spPr>
            <a:xfrm>
              <a:off x="10581494" y="2769491"/>
              <a:ext cx="656166" cy="405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10671B6-BBDB-512F-4337-1E0AD4816DD2}"/>
                </a:ext>
              </a:extLst>
            </p:cNvPr>
            <p:cNvSpPr/>
            <p:nvPr/>
          </p:nvSpPr>
          <p:spPr>
            <a:xfrm>
              <a:off x="9277627" y="2396938"/>
              <a:ext cx="876300" cy="232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10CB2F8-709D-12F9-34CA-EF82339847A4}"/>
                </a:ext>
              </a:extLst>
            </p:cNvPr>
            <p:cNvSpPr/>
            <p:nvPr/>
          </p:nvSpPr>
          <p:spPr>
            <a:xfrm>
              <a:off x="9117428" y="2617893"/>
              <a:ext cx="876300" cy="232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94F372C-6122-1054-681A-5DAA7A733461}"/>
                </a:ext>
              </a:extLst>
            </p:cNvPr>
            <p:cNvGrpSpPr/>
            <p:nvPr/>
          </p:nvGrpSpPr>
          <p:grpSpPr>
            <a:xfrm>
              <a:off x="8580184" y="1909408"/>
              <a:ext cx="1412669" cy="1736591"/>
              <a:chOff x="419772" y="2009828"/>
              <a:chExt cx="1412669" cy="1736591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1CFF379-4FF7-E7AB-D1E2-3FE519D06D90}"/>
                  </a:ext>
                </a:extLst>
              </p:cNvPr>
              <p:cNvSpPr/>
              <p:nvPr/>
            </p:nvSpPr>
            <p:spPr>
              <a:xfrm>
                <a:off x="923121" y="2457637"/>
                <a:ext cx="909320" cy="2598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6C59510D-771E-EEEE-C698-724A2030643C}"/>
                  </a:ext>
                </a:extLst>
              </p:cNvPr>
              <p:cNvSpPr/>
              <p:nvPr/>
            </p:nvSpPr>
            <p:spPr>
              <a:xfrm>
                <a:off x="1134104" y="2699334"/>
                <a:ext cx="554056" cy="2598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364433A-99EF-7056-5C43-75D3B4C570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1109" y="3375762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FFC000"/>
                  </a:gs>
                </a:gsLst>
                <a:path path="circle">
                  <a:fillToRect r="100000" b="100000"/>
                </a:path>
              </a:gra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0EA4FF3-BEEA-589A-6F86-1981D5F66F71}"/>
                  </a:ext>
                </a:extLst>
              </p:cNvPr>
              <p:cNvGrpSpPr/>
              <p:nvPr/>
            </p:nvGrpSpPr>
            <p:grpSpPr>
              <a:xfrm>
                <a:off x="419772" y="2009828"/>
                <a:ext cx="1331799" cy="1736591"/>
                <a:chOff x="419772" y="2009828"/>
                <a:chExt cx="1331799" cy="1736591"/>
              </a:xfrm>
            </p:grpSpPr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19CBC43-36AA-439A-8D3A-068070B0E97C}"/>
                    </a:ext>
                  </a:extLst>
                </p:cNvPr>
                <p:cNvSpPr txBox="1"/>
                <p:nvPr/>
              </p:nvSpPr>
              <p:spPr>
                <a:xfrm>
                  <a:off x="419772" y="2009828"/>
                  <a:ext cx="1331799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Mediator 1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reduces</a:t>
                  </a:r>
                </a:p>
                <a:p>
                  <a:pPr algn="ctr"/>
                  <a:r>
                    <a:rPr lang="en-US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solid (S)</a:t>
                  </a: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9E22BBCF-0F01-856B-03E9-8651DA4946E5}"/>
                    </a:ext>
                  </a:extLst>
                </p:cNvPr>
                <p:cNvGrpSpPr/>
                <p:nvPr/>
              </p:nvGrpSpPr>
              <p:grpSpPr>
                <a:xfrm>
                  <a:off x="486827" y="3365952"/>
                  <a:ext cx="449162" cy="380467"/>
                  <a:chOff x="4198783" y="4089052"/>
                  <a:chExt cx="449162" cy="380467"/>
                </a:xfrm>
              </p:grpSpPr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7D4173A7-BA9F-E70B-44BF-13C9F79ACA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38807" y="4103759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n w="254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A1251A06-EB6D-7CF0-987A-A4DD2AE36533}"/>
                      </a:ext>
                    </a:extLst>
                  </p:cNvPr>
                  <p:cNvSpPr txBox="1"/>
                  <p:nvPr/>
                </p:nvSpPr>
                <p:spPr>
                  <a:xfrm>
                    <a:off x="4198783" y="4089052"/>
                    <a:ext cx="4491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b="1" baseline="-25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9187238E-2AB4-A8E3-E61F-7434B7E09AE7}"/>
                    </a:ext>
                  </a:extLst>
                </p:cNvPr>
                <p:cNvSpPr txBox="1"/>
                <p:nvPr/>
              </p:nvSpPr>
              <p:spPr>
                <a:xfrm>
                  <a:off x="1201085" y="3361055"/>
                  <a:ext cx="449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b="1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A245367B-11E8-8CD2-D4BE-5D609402A84B}"/>
                    </a:ext>
                  </a:extLst>
                </p:cNvPr>
                <p:cNvCxnSpPr/>
                <p:nvPr/>
              </p:nvCxnSpPr>
              <p:spPr>
                <a:xfrm>
                  <a:off x="946958" y="3563539"/>
                  <a:ext cx="26019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 w="med" len="sm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172F906-E049-95FB-CA4B-692C5800ED27}"/>
                </a:ext>
              </a:extLst>
            </p:cNvPr>
            <p:cNvSpPr/>
            <p:nvPr/>
          </p:nvSpPr>
          <p:spPr>
            <a:xfrm>
              <a:off x="10369020" y="3402384"/>
              <a:ext cx="744965" cy="257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7A94BA3-9924-BF3D-EB6F-99D2D59FC281}"/>
                </a:ext>
              </a:extLst>
            </p:cNvPr>
            <p:cNvGrpSpPr/>
            <p:nvPr/>
          </p:nvGrpSpPr>
          <p:grpSpPr>
            <a:xfrm>
              <a:off x="10579124" y="1846101"/>
              <a:ext cx="1381583" cy="1791716"/>
              <a:chOff x="2241356" y="1993071"/>
              <a:chExt cx="1381583" cy="1791716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0AB53C6-536A-2588-69F6-F569F548B44F}"/>
                  </a:ext>
                </a:extLst>
              </p:cNvPr>
              <p:cNvSpPr txBox="1"/>
              <p:nvPr/>
            </p:nvSpPr>
            <p:spPr>
              <a:xfrm>
                <a:off x="2241356" y="2861457"/>
                <a:ext cx="133882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Mediator 2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oxidizes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 (S</a:t>
                </a:r>
                <a:r>
                  <a:rPr lang="en-US" b="1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05A2BCE3-832C-4B13-3A90-BBF27E197859}"/>
                  </a:ext>
                </a:extLst>
              </p:cNvPr>
              <p:cNvGrpSpPr/>
              <p:nvPr/>
            </p:nvGrpSpPr>
            <p:grpSpPr>
              <a:xfrm>
                <a:off x="2462172" y="2009828"/>
                <a:ext cx="436338" cy="380467"/>
                <a:chOff x="5409001" y="4094190"/>
                <a:chExt cx="436338" cy="380467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AE8CC06A-243C-9058-B237-088B5D1DBA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9025" y="4108897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87A6AAE5-EF08-20F9-F78D-52EC9F6473DC}"/>
                    </a:ext>
                  </a:extLst>
                </p:cNvPr>
                <p:cNvSpPr txBox="1"/>
                <p:nvPr/>
              </p:nvSpPr>
              <p:spPr>
                <a:xfrm>
                  <a:off x="5409001" y="409419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F7A232A3-D51F-AA9A-9CF1-37A2202E869D}"/>
                  </a:ext>
                </a:extLst>
              </p:cNvPr>
              <p:cNvGrpSpPr/>
              <p:nvPr/>
            </p:nvGrpSpPr>
            <p:grpSpPr>
              <a:xfrm>
                <a:off x="3173777" y="1993071"/>
                <a:ext cx="449162" cy="380467"/>
                <a:chOff x="6238456" y="1745234"/>
                <a:chExt cx="449162" cy="380467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79B05947-30F3-2EE6-B363-FD89BE3363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86946" y="1759941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FF0000"/>
                    </a:gs>
                  </a:gsLst>
                  <a:path path="circle">
                    <a:fillToRect r="100000" b="100000"/>
                  </a:path>
                </a:gra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C8A822DA-84B3-4D6D-8824-F42D6FD33207}"/>
                    </a:ext>
                  </a:extLst>
                </p:cNvPr>
                <p:cNvSpPr txBox="1"/>
                <p:nvPr/>
              </p:nvSpPr>
              <p:spPr>
                <a:xfrm>
                  <a:off x="6238456" y="1745234"/>
                  <a:ext cx="449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b="1" baseline="-250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7A77707A-B54A-93B5-A7D4-CE705A1DEC4B}"/>
                  </a:ext>
                </a:extLst>
              </p:cNvPr>
              <p:cNvCxnSpPr/>
              <p:nvPr/>
            </p:nvCxnSpPr>
            <p:spPr>
              <a:xfrm>
                <a:off x="2917818" y="2207415"/>
                <a:ext cx="2601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7170094-1718-7A75-26BC-B9ED7F5D7A72}"/>
              </a:ext>
            </a:extLst>
          </p:cNvPr>
          <p:cNvSpPr/>
          <p:nvPr/>
        </p:nvSpPr>
        <p:spPr>
          <a:xfrm>
            <a:off x="8564505" y="648510"/>
            <a:ext cx="3491642" cy="601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mediator redox targeting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0A9CED7-08D2-8E0E-5727-1BA2C5BB2685}"/>
              </a:ext>
            </a:extLst>
          </p:cNvPr>
          <p:cNvSpPr/>
          <p:nvPr/>
        </p:nvSpPr>
        <p:spPr>
          <a:xfrm>
            <a:off x="1080672" y="748423"/>
            <a:ext cx="3291182" cy="411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redox targeting process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E04036C-9C84-370F-CBBF-738E6ABA1DAC}"/>
              </a:ext>
            </a:extLst>
          </p:cNvPr>
          <p:cNvGrpSpPr/>
          <p:nvPr/>
        </p:nvGrpSpPr>
        <p:grpSpPr>
          <a:xfrm>
            <a:off x="5629496" y="5534530"/>
            <a:ext cx="2756748" cy="826627"/>
            <a:chOff x="5510504" y="5218953"/>
            <a:chExt cx="2756748" cy="826627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07EFAA8B-5B74-08C6-C5DF-E7352A9BA76F}"/>
                </a:ext>
              </a:extLst>
            </p:cNvPr>
            <p:cNvSpPr/>
            <p:nvPr/>
          </p:nvSpPr>
          <p:spPr>
            <a:xfrm>
              <a:off x="5510504" y="5218953"/>
              <a:ext cx="2756748" cy="82662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EBFBA3E-1F6F-403C-1603-C355B8C9F07A}"/>
                </a:ext>
              </a:extLst>
            </p:cNvPr>
            <p:cNvSpPr txBox="1"/>
            <p:nvPr/>
          </p:nvSpPr>
          <p:spPr>
            <a:xfrm>
              <a:off x="5579715" y="5306251"/>
              <a:ext cx="26183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Pros: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Simple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Cons: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Slow kinetics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68788D7-6847-1104-FA98-551CCAAD1630}"/>
              </a:ext>
            </a:extLst>
          </p:cNvPr>
          <p:cNvGrpSpPr/>
          <p:nvPr/>
        </p:nvGrpSpPr>
        <p:grpSpPr>
          <a:xfrm>
            <a:off x="9032828" y="5402812"/>
            <a:ext cx="2756748" cy="1090063"/>
            <a:chOff x="9032828" y="5402812"/>
            <a:chExt cx="2756748" cy="1090063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BA3D206-4FD0-FB7E-552D-4B61BD8350AE}"/>
                </a:ext>
              </a:extLst>
            </p:cNvPr>
            <p:cNvSpPr txBox="1"/>
            <p:nvPr/>
          </p:nvSpPr>
          <p:spPr>
            <a:xfrm>
              <a:off x="9173783" y="5763177"/>
              <a:ext cx="25426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FA477ACC-6B8E-8995-38F2-7A5F373785ED}"/>
                </a:ext>
              </a:extLst>
            </p:cNvPr>
            <p:cNvSpPr/>
            <p:nvPr/>
          </p:nvSpPr>
          <p:spPr>
            <a:xfrm>
              <a:off x="9032828" y="5402812"/>
              <a:ext cx="2756748" cy="10900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2912909-FD25-E949-135A-9EBB66A3B067}"/>
                </a:ext>
              </a:extLst>
            </p:cNvPr>
            <p:cNvSpPr txBox="1"/>
            <p:nvPr/>
          </p:nvSpPr>
          <p:spPr>
            <a:xfrm>
              <a:off x="9102039" y="5486178"/>
              <a:ext cx="26183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Pros: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 kinetics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Cons: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Complex, low voltage efficiency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5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/>
      <p:bldP spid="167" grpId="0" animBg="1"/>
      <p:bldP spid="184" grpId="0" animBg="1"/>
      <p:bldP spid="196" grpId="0"/>
      <p:bldP spid="1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F39C-2DC1-8F78-9EDC-FDCD7BD9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Studying Redox Targeting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C9C3A-616F-F886-1CBA-EA65E72C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9433201-AE64-E5AA-E2A8-7CBABC32F1BA}"/>
                  </a:ext>
                </a:extLst>
              </p:cNvPr>
              <p:cNvSpPr/>
              <p:nvPr/>
            </p:nvSpPr>
            <p:spPr>
              <a:xfrm>
                <a:off x="152813" y="974034"/>
                <a:ext cx="4598091" cy="2836883"/>
              </a:xfrm>
              <a:prstGeom prst="roundRect">
                <a:avLst>
                  <a:gd name="adj" fmla="val 11785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Huge chemical/material space to study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 material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Inorganic and organic materials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Redox mediators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Mediators with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Electrolyte compositions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Charge-balancing 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Electrolyte concentration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9433201-AE64-E5AA-E2A8-7CBABC32F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3" y="974034"/>
                <a:ext cx="4598091" cy="2836883"/>
              </a:xfrm>
              <a:prstGeom prst="roundRect">
                <a:avLst>
                  <a:gd name="adj" fmla="val 11785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F476713-F4A6-F3FF-BAF7-E4B922D7C383}"/>
              </a:ext>
            </a:extLst>
          </p:cNvPr>
          <p:cNvSpPr txBox="1"/>
          <p:nvPr/>
        </p:nvSpPr>
        <p:spPr>
          <a:xfrm>
            <a:off x="-1" y="6211669"/>
            <a:ext cx="3728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Chemistry A European J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28 (25), e202200149</a:t>
            </a:r>
          </a:p>
          <a:p>
            <a:r>
              <a:rPr lang="nb-NO" sz="1200" i="1" dirty="0">
                <a:latin typeface="Arial" panose="020B0604020202020204" pitchFamily="34" charset="0"/>
                <a:cs typeface="Arial" panose="020B0604020202020204" pitchFamily="34" charset="0"/>
              </a:rPr>
              <a:t>ACS Energy Lett. </a:t>
            </a:r>
            <a:r>
              <a:rPr lang="nb-NO" sz="12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nb-NO" sz="1200" dirty="0">
                <a:latin typeface="Arial" panose="020B0604020202020204" pitchFamily="34" charset="0"/>
                <a:cs typeface="Arial" panose="020B0604020202020204" pitchFamily="34" charset="0"/>
              </a:rPr>
              <a:t>, 7 (10), 3337–3344</a:t>
            </a:r>
          </a:p>
          <a:p>
            <a:r>
              <a:rPr lang="en-US" sz="1200" i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Joule</a:t>
            </a:r>
            <a:r>
              <a:rPr lang="en-US" sz="1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en-US" sz="1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12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(9), 2255–2267</a:t>
            </a:r>
            <a:endParaRPr lang="nb-NO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81D5EF-9B3C-7C77-4810-4003EEC92246}"/>
              </a:ext>
            </a:extLst>
          </p:cNvPr>
          <p:cNvSpPr/>
          <p:nvPr/>
        </p:nvSpPr>
        <p:spPr>
          <a:xfrm>
            <a:off x="152813" y="3912516"/>
            <a:ext cx="4598091" cy="1633519"/>
          </a:xfrm>
          <a:prstGeom prst="roundRect">
            <a:avLst>
              <a:gd name="adj" fmla="val 19704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of merits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redox targeting kinetics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capacity for the solid material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A7A778-1F7F-9D8C-82FB-63CAE06867D5}"/>
              </a:ext>
            </a:extLst>
          </p:cNvPr>
          <p:cNvSpPr txBox="1"/>
          <p:nvPr/>
        </p:nvSpPr>
        <p:spPr>
          <a:xfrm>
            <a:off x="5616162" y="4345706"/>
            <a:ext cx="583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Offers device-level metrics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Time-consuming, does not directly offer mechanistic insights about the redox targeting process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C6C46E8-1239-1F2F-2A17-BCC3659C850F}"/>
              </a:ext>
            </a:extLst>
          </p:cNvPr>
          <p:cNvGrpSpPr/>
          <p:nvPr/>
        </p:nvGrpSpPr>
        <p:grpSpPr>
          <a:xfrm>
            <a:off x="5009737" y="1242947"/>
            <a:ext cx="7029450" cy="3055249"/>
            <a:chOff x="5009737" y="974034"/>
            <a:chExt cx="7029450" cy="3055249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4A4601EA-0892-08CD-E864-3A629F3CD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737" y="974035"/>
              <a:ext cx="7029450" cy="3055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4CB69E-AB97-C806-10E0-76AB65517855}"/>
                </a:ext>
              </a:extLst>
            </p:cNvPr>
            <p:cNvSpPr/>
            <p:nvPr/>
          </p:nvSpPr>
          <p:spPr>
            <a:xfrm>
              <a:off x="5009737" y="974035"/>
              <a:ext cx="139700" cy="150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5C712-BEE9-E153-FE79-2C2E73781BD1}"/>
                </a:ext>
              </a:extLst>
            </p:cNvPr>
            <p:cNvSpPr/>
            <p:nvPr/>
          </p:nvSpPr>
          <p:spPr>
            <a:xfrm>
              <a:off x="8394922" y="974034"/>
              <a:ext cx="139700" cy="150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8895CE-995A-D926-A9FB-24FCF3CE7C11}"/>
                </a:ext>
              </a:extLst>
            </p:cNvPr>
            <p:cNvSpPr txBox="1"/>
            <p:nvPr/>
          </p:nvSpPr>
          <p:spPr>
            <a:xfrm>
              <a:off x="5967619" y="1291717"/>
              <a:ext cx="121058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Without solid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solid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1DFDA7F-8325-6560-FEF9-A1FE0FA6AF34}"/>
              </a:ext>
            </a:extLst>
          </p:cNvPr>
          <p:cNvSpPr txBox="1"/>
          <p:nvPr/>
        </p:nvSpPr>
        <p:spPr>
          <a:xfrm>
            <a:off x="6833556" y="78936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Battery cycling experiments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F8E5D-E777-2DF2-E9FC-89A9CF2B46E2}"/>
              </a:ext>
            </a:extLst>
          </p:cNvPr>
          <p:cNvSpPr txBox="1"/>
          <p:nvPr/>
        </p:nvSpPr>
        <p:spPr>
          <a:xfrm>
            <a:off x="5855113" y="5745466"/>
            <a:ext cx="4852512" cy="646331"/>
          </a:xfrm>
          <a:prstGeom prst="rect">
            <a:avLst/>
          </a:prstGeom>
          <a:noFill/>
          <a:ln w="38100">
            <a:solidFill>
              <a:srgbClr val="F45F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there a platform that provides more mechanistic insights?</a:t>
            </a:r>
          </a:p>
        </p:txBody>
      </p:sp>
    </p:spTree>
    <p:extLst>
      <p:ext uri="{BB962C8B-B14F-4D97-AF65-F5344CB8AC3E}">
        <p14:creationId xmlns:p14="http://schemas.microsoft.com/office/powerpoint/2010/main" val="29542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49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8CDC-EA5B-9849-F90C-DD294DD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Redox-Titration with Scanning Electrochemical Microscopy (SECM)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5B6A5-6390-B59D-15C8-FC52D365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A84B5-F335-4981-FF6A-B72A06D80E75}"/>
              </a:ext>
            </a:extLst>
          </p:cNvPr>
          <p:cNvSpPr txBox="1"/>
          <p:nvPr/>
        </p:nvSpPr>
        <p:spPr>
          <a:xfrm>
            <a:off x="1307631" y="66375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SECM schematics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166CD-E1D9-AB50-FD3C-1C4ED4BFC5EB}"/>
              </a:ext>
            </a:extLst>
          </p:cNvPr>
          <p:cNvSpPr txBox="1"/>
          <p:nvPr/>
        </p:nvSpPr>
        <p:spPr>
          <a:xfrm>
            <a:off x="-1" y="6027003"/>
            <a:ext cx="3609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Anal. Chem. </a:t>
            </a:r>
            <a:r>
              <a:rPr lang="en-US" sz="1200" b="1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lang="en-US" sz="1200" b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97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(15), 8147–8181</a:t>
            </a:r>
          </a:p>
          <a:p>
            <a:r>
              <a:rPr lang="en-US" sz="1200" b="0" i="1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Chem. Rev.</a:t>
            </a:r>
            <a:r>
              <a:rPr lang="en-US" sz="1200" b="1" i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2016</a:t>
            </a:r>
            <a:r>
              <a:rPr lang="en-US" sz="1200" b="0" i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116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(22), 13234-13278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130 (50), 16985–16995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Langmuir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33 (37), 9455–9463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87480-0748-7076-D391-B931421F4A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730" y="1125995"/>
            <a:ext cx="4419600" cy="43670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C094E6-6015-2EA1-2124-BD7B57F3AC87}"/>
              </a:ext>
            </a:extLst>
          </p:cNvPr>
          <p:cNvSpPr txBox="1"/>
          <p:nvPr/>
        </p:nvSpPr>
        <p:spPr>
          <a:xfrm>
            <a:off x="4396302" y="66375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(Tip: Ultramicroelectrode)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B58240-E691-3F79-015D-F81C470C3BF6}"/>
              </a:ext>
            </a:extLst>
          </p:cNvPr>
          <p:cNvSpPr txBox="1"/>
          <p:nvPr/>
        </p:nvSpPr>
        <p:spPr>
          <a:xfrm>
            <a:off x="4536424" y="3852034"/>
            <a:ext cx="252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(Substrate: material of interest)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600506-2BC6-22D4-12B0-1FFC07FC5936}"/>
              </a:ext>
            </a:extLst>
          </p:cNvPr>
          <p:cNvGrpSpPr/>
          <p:nvPr/>
        </p:nvGrpSpPr>
        <p:grpSpPr>
          <a:xfrm>
            <a:off x="6875558" y="1283002"/>
            <a:ext cx="3120054" cy="2452938"/>
            <a:chOff x="5723605" y="1121484"/>
            <a:chExt cx="3120054" cy="245293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E9CB59E-EBDC-36BB-3FDD-BB6965285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23605" y="1121484"/>
              <a:ext cx="3120054" cy="24529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A3DFEF5-EEBA-6B22-D220-660E723E7914}"/>
                    </a:ext>
                  </a:extLst>
                </p:cNvPr>
                <p:cNvSpPr txBox="1"/>
                <p:nvPr/>
              </p:nvSpPr>
              <p:spPr>
                <a:xfrm>
                  <a:off x="7307099" y="1754347"/>
                  <a:ext cx="1451231" cy="83099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Steady-state </a:t>
                  </a:r>
                </a:p>
                <a:p>
                  <a:pPr algn="ctr"/>
                  <a:r>
                    <a:rPr lang="en-US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behavior: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𝑛𝐹𝑎𝐶𝐷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9C6AE9-1BA3-F2A4-076E-BB480CBE6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099" y="1754347"/>
                  <a:ext cx="145123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6303" t="-9559" r="-6303" b="-441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7D4FCA4-D70D-8F7E-2463-C13EE8EBC918}"/>
              </a:ext>
            </a:extLst>
          </p:cNvPr>
          <p:cNvGrpSpPr/>
          <p:nvPr/>
        </p:nvGrpSpPr>
        <p:grpSpPr>
          <a:xfrm>
            <a:off x="10207376" y="1112635"/>
            <a:ext cx="1708087" cy="2683137"/>
            <a:chOff x="10167143" y="1076076"/>
            <a:chExt cx="1708087" cy="2683137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A7B4BBF1-1027-73CC-9E94-5B4FAB62D588}"/>
                </a:ext>
              </a:extLst>
            </p:cNvPr>
            <p:cNvSpPr/>
            <p:nvPr/>
          </p:nvSpPr>
          <p:spPr>
            <a:xfrm>
              <a:off x="10340415" y="1770639"/>
              <a:ext cx="1340913" cy="16244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63B7426-15C4-855C-4550-8FF7BBD2BBBF}"/>
                </a:ext>
              </a:extLst>
            </p:cNvPr>
            <p:cNvGrpSpPr/>
            <p:nvPr/>
          </p:nvGrpSpPr>
          <p:grpSpPr>
            <a:xfrm>
              <a:off x="10553671" y="1076076"/>
              <a:ext cx="914400" cy="923731"/>
              <a:chOff x="426558" y="989643"/>
              <a:chExt cx="914400" cy="923731"/>
            </a:xfrm>
          </p:grpSpPr>
          <p:sp>
            <p:nvSpPr>
              <p:cNvPr id="211" name="Trapezoid 210">
                <a:extLst>
                  <a:ext uri="{FF2B5EF4-FFF2-40B4-BE49-F238E27FC236}">
                    <a16:creationId xmlns:a16="http://schemas.microsoft.com/office/drawing/2014/main" id="{69E60B60-B265-2BE9-42C8-5DCFA7B422A4}"/>
                  </a:ext>
                </a:extLst>
              </p:cNvPr>
              <p:cNvSpPr/>
              <p:nvPr/>
            </p:nvSpPr>
            <p:spPr>
              <a:xfrm rot="10800000">
                <a:off x="426558" y="989643"/>
                <a:ext cx="914400" cy="923730"/>
              </a:xfrm>
              <a:prstGeom prst="trapezoid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4E0B7E6-EE89-7793-8337-1051D655A5F9}"/>
                  </a:ext>
                </a:extLst>
              </p:cNvPr>
              <p:cNvSpPr/>
              <p:nvPr/>
            </p:nvSpPr>
            <p:spPr>
              <a:xfrm>
                <a:off x="783173" y="998974"/>
                <a:ext cx="201168" cy="91440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8321171A-A6EF-EDDB-B5C0-E3354B2E40FA}"/>
                </a:ext>
              </a:extLst>
            </p:cNvPr>
            <p:cNvGrpSpPr/>
            <p:nvPr/>
          </p:nvGrpSpPr>
          <p:grpSpPr>
            <a:xfrm>
              <a:off x="11194484" y="2019056"/>
              <a:ext cx="364202" cy="369332"/>
              <a:chOff x="3605851" y="3334842"/>
              <a:chExt cx="364202" cy="369332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13A9273A-AD46-67E5-85C6-45F100B4C693}"/>
                  </a:ext>
                </a:extLst>
              </p:cNvPr>
              <p:cNvSpPr/>
              <p:nvPr/>
            </p:nvSpPr>
            <p:spPr>
              <a:xfrm>
                <a:off x="3647087" y="3384084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TextBox 17">
                <a:extLst>
                  <a:ext uri="{FF2B5EF4-FFF2-40B4-BE49-F238E27FC236}">
                    <a16:creationId xmlns:a16="http://schemas.microsoft.com/office/drawing/2014/main" id="{46DDB79F-14B2-3328-8D00-A033FFC3BE88}"/>
                  </a:ext>
                </a:extLst>
              </p:cNvPr>
              <p:cNvSpPr txBox="1"/>
              <p:nvPr/>
            </p:nvSpPr>
            <p:spPr>
              <a:xfrm>
                <a:off x="3605851" y="333484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3ABCDB3-AD9A-19E8-291C-313EB8EB211D}"/>
                </a:ext>
              </a:extLst>
            </p:cNvPr>
            <p:cNvGrpSpPr/>
            <p:nvPr/>
          </p:nvGrpSpPr>
          <p:grpSpPr>
            <a:xfrm>
              <a:off x="10471587" y="2019056"/>
              <a:ext cx="351378" cy="369332"/>
              <a:chOff x="4271965" y="3334842"/>
              <a:chExt cx="351378" cy="369332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C3D94F8-C35D-6143-8FB4-E791C5FC38F9}"/>
                  </a:ext>
                </a:extLst>
              </p:cNvPr>
              <p:cNvSpPr/>
              <p:nvPr/>
            </p:nvSpPr>
            <p:spPr>
              <a:xfrm>
                <a:off x="4306562" y="3386393"/>
                <a:ext cx="274320" cy="2743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TextBox 17">
                <a:extLst>
                  <a:ext uri="{FF2B5EF4-FFF2-40B4-BE49-F238E27FC236}">
                    <a16:creationId xmlns:a16="http://schemas.microsoft.com/office/drawing/2014/main" id="{2D70F557-CDE8-841D-33D0-40DF199B7B51}"/>
                  </a:ext>
                </a:extLst>
              </p:cNvPr>
              <p:cNvSpPr txBox="1"/>
              <p:nvPr/>
            </p:nvSpPr>
            <p:spPr>
              <a:xfrm>
                <a:off x="4271965" y="3334842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</p:grpSp>
        <p:sp>
          <p:nvSpPr>
            <p:cNvPr id="199" name="Arrow: Curved Down 198">
              <a:extLst>
                <a:ext uri="{FF2B5EF4-FFF2-40B4-BE49-F238E27FC236}">
                  <a16:creationId xmlns:a16="http://schemas.microsoft.com/office/drawing/2014/main" id="{597E4762-BFED-116E-31F1-86750A10BD95}"/>
                </a:ext>
              </a:extLst>
            </p:cNvPr>
            <p:cNvSpPr/>
            <p:nvPr/>
          </p:nvSpPr>
          <p:spPr>
            <a:xfrm>
              <a:off x="10821740" y="2068298"/>
              <a:ext cx="395079" cy="162561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4C0693B7-4156-869B-7D60-5617179713D2}"/>
                </a:ext>
              </a:extLst>
            </p:cNvPr>
            <p:cNvSpPr/>
            <p:nvPr/>
          </p:nvSpPr>
          <p:spPr>
            <a:xfrm>
              <a:off x="10273588" y="3395117"/>
              <a:ext cx="1474564" cy="364096"/>
            </a:xfrm>
            <a:prstGeom prst="round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25E8008-6CA2-9FA4-7451-8C94B8255960}"/>
                </a:ext>
              </a:extLst>
            </p:cNvPr>
            <p:cNvSpPr/>
            <p:nvPr/>
          </p:nvSpPr>
          <p:spPr>
            <a:xfrm>
              <a:off x="10167143" y="3247166"/>
              <a:ext cx="1708087" cy="369332"/>
            </a:xfrm>
            <a:custGeom>
              <a:avLst/>
              <a:gdLst>
                <a:gd name="connsiteX0" fmla="*/ 202549 w 1873497"/>
                <a:gd name="connsiteY0" fmla="*/ 0 h 405098"/>
                <a:gd name="connsiteX1" fmla="*/ 345773 w 1873497"/>
                <a:gd name="connsiteY1" fmla="*/ 59325 h 405098"/>
                <a:gd name="connsiteX2" fmla="*/ 349389 w 1873497"/>
                <a:gd name="connsiteY2" fmla="*/ 64689 h 405098"/>
                <a:gd name="connsiteX3" fmla="*/ 353005 w 1873497"/>
                <a:gd name="connsiteY3" fmla="*/ 59325 h 405098"/>
                <a:gd name="connsiteX4" fmla="*/ 496229 w 1873497"/>
                <a:gd name="connsiteY4" fmla="*/ 0 h 405098"/>
                <a:gd name="connsiteX5" fmla="*/ 639453 w 1873497"/>
                <a:gd name="connsiteY5" fmla="*/ 59325 h 405098"/>
                <a:gd name="connsiteX6" fmla="*/ 643069 w 1873497"/>
                <a:gd name="connsiteY6" fmla="*/ 64689 h 405098"/>
                <a:gd name="connsiteX7" fmla="*/ 646685 w 1873497"/>
                <a:gd name="connsiteY7" fmla="*/ 59325 h 405098"/>
                <a:gd name="connsiteX8" fmla="*/ 789909 w 1873497"/>
                <a:gd name="connsiteY8" fmla="*/ 0 h 405098"/>
                <a:gd name="connsiteX9" fmla="*/ 933133 w 1873497"/>
                <a:gd name="connsiteY9" fmla="*/ 59325 h 405098"/>
                <a:gd name="connsiteX10" fmla="*/ 936749 w 1873497"/>
                <a:gd name="connsiteY10" fmla="*/ 64689 h 405098"/>
                <a:gd name="connsiteX11" fmla="*/ 940365 w 1873497"/>
                <a:gd name="connsiteY11" fmla="*/ 59325 h 405098"/>
                <a:gd name="connsiteX12" fmla="*/ 1083589 w 1873497"/>
                <a:gd name="connsiteY12" fmla="*/ 0 h 405098"/>
                <a:gd name="connsiteX13" fmla="*/ 1226813 w 1873497"/>
                <a:gd name="connsiteY13" fmla="*/ 59325 h 405098"/>
                <a:gd name="connsiteX14" fmla="*/ 1230429 w 1873497"/>
                <a:gd name="connsiteY14" fmla="*/ 64689 h 405098"/>
                <a:gd name="connsiteX15" fmla="*/ 1234045 w 1873497"/>
                <a:gd name="connsiteY15" fmla="*/ 59325 h 405098"/>
                <a:gd name="connsiteX16" fmla="*/ 1377269 w 1873497"/>
                <a:gd name="connsiteY16" fmla="*/ 0 h 405098"/>
                <a:gd name="connsiteX17" fmla="*/ 1520493 w 1873497"/>
                <a:gd name="connsiteY17" fmla="*/ 59325 h 405098"/>
                <a:gd name="connsiteX18" fmla="*/ 1524109 w 1873497"/>
                <a:gd name="connsiteY18" fmla="*/ 64688 h 405098"/>
                <a:gd name="connsiteX19" fmla="*/ 1527724 w 1873497"/>
                <a:gd name="connsiteY19" fmla="*/ 59325 h 405098"/>
                <a:gd name="connsiteX20" fmla="*/ 1670948 w 1873497"/>
                <a:gd name="connsiteY20" fmla="*/ 0 h 405098"/>
                <a:gd name="connsiteX21" fmla="*/ 1873497 w 1873497"/>
                <a:gd name="connsiteY21" fmla="*/ 202549 h 405098"/>
                <a:gd name="connsiteX22" fmla="*/ 1670948 w 1873497"/>
                <a:gd name="connsiteY22" fmla="*/ 405098 h 405098"/>
                <a:gd name="connsiteX23" fmla="*/ 1527724 w 1873497"/>
                <a:gd name="connsiteY23" fmla="*/ 345773 h 405098"/>
                <a:gd name="connsiteX24" fmla="*/ 1524109 w 1873497"/>
                <a:gd name="connsiteY24" fmla="*/ 340410 h 405098"/>
                <a:gd name="connsiteX25" fmla="*/ 1520493 w 1873497"/>
                <a:gd name="connsiteY25" fmla="*/ 345773 h 405098"/>
                <a:gd name="connsiteX26" fmla="*/ 1377269 w 1873497"/>
                <a:gd name="connsiteY26" fmla="*/ 405098 h 405098"/>
                <a:gd name="connsiteX27" fmla="*/ 1234045 w 1873497"/>
                <a:gd name="connsiteY27" fmla="*/ 345773 h 405098"/>
                <a:gd name="connsiteX28" fmla="*/ 1230429 w 1873497"/>
                <a:gd name="connsiteY28" fmla="*/ 340410 h 405098"/>
                <a:gd name="connsiteX29" fmla="*/ 1226813 w 1873497"/>
                <a:gd name="connsiteY29" fmla="*/ 345773 h 405098"/>
                <a:gd name="connsiteX30" fmla="*/ 1083589 w 1873497"/>
                <a:gd name="connsiteY30" fmla="*/ 405098 h 405098"/>
                <a:gd name="connsiteX31" fmla="*/ 940365 w 1873497"/>
                <a:gd name="connsiteY31" fmla="*/ 345773 h 405098"/>
                <a:gd name="connsiteX32" fmla="*/ 936749 w 1873497"/>
                <a:gd name="connsiteY32" fmla="*/ 340410 h 405098"/>
                <a:gd name="connsiteX33" fmla="*/ 933133 w 1873497"/>
                <a:gd name="connsiteY33" fmla="*/ 345773 h 405098"/>
                <a:gd name="connsiteX34" fmla="*/ 789909 w 1873497"/>
                <a:gd name="connsiteY34" fmla="*/ 405098 h 405098"/>
                <a:gd name="connsiteX35" fmla="*/ 646685 w 1873497"/>
                <a:gd name="connsiteY35" fmla="*/ 345773 h 405098"/>
                <a:gd name="connsiteX36" fmla="*/ 643069 w 1873497"/>
                <a:gd name="connsiteY36" fmla="*/ 340410 h 405098"/>
                <a:gd name="connsiteX37" fmla="*/ 639453 w 1873497"/>
                <a:gd name="connsiteY37" fmla="*/ 345773 h 405098"/>
                <a:gd name="connsiteX38" fmla="*/ 496229 w 1873497"/>
                <a:gd name="connsiteY38" fmla="*/ 405098 h 405098"/>
                <a:gd name="connsiteX39" fmla="*/ 353005 w 1873497"/>
                <a:gd name="connsiteY39" fmla="*/ 345773 h 405098"/>
                <a:gd name="connsiteX40" fmla="*/ 349389 w 1873497"/>
                <a:gd name="connsiteY40" fmla="*/ 340410 h 405098"/>
                <a:gd name="connsiteX41" fmla="*/ 345773 w 1873497"/>
                <a:gd name="connsiteY41" fmla="*/ 345773 h 405098"/>
                <a:gd name="connsiteX42" fmla="*/ 202549 w 1873497"/>
                <a:gd name="connsiteY42" fmla="*/ 405098 h 405098"/>
                <a:gd name="connsiteX43" fmla="*/ 0 w 1873497"/>
                <a:gd name="connsiteY43" fmla="*/ 202549 h 405098"/>
                <a:gd name="connsiteX44" fmla="*/ 202549 w 1873497"/>
                <a:gd name="connsiteY44" fmla="*/ 0 h 40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73497" h="405098">
                  <a:moveTo>
                    <a:pt x="202549" y="0"/>
                  </a:moveTo>
                  <a:cubicBezTo>
                    <a:pt x="258482" y="0"/>
                    <a:pt x="309119" y="22671"/>
                    <a:pt x="345773" y="59325"/>
                  </a:cubicBezTo>
                  <a:lnTo>
                    <a:pt x="349389" y="64689"/>
                  </a:lnTo>
                  <a:lnTo>
                    <a:pt x="353005" y="59325"/>
                  </a:lnTo>
                  <a:cubicBezTo>
                    <a:pt x="389659" y="22671"/>
                    <a:pt x="440297" y="0"/>
                    <a:pt x="496229" y="0"/>
                  </a:cubicBezTo>
                  <a:cubicBezTo>
                    <a:pt x="552162" y="0"/>
                    <a:pt x="602799" y="22671"/>
                    <a:pt x="639453" y="59325"/>
                  </a:cubicBezTo>
                  <a:lnTo>
                    <a:pt x="643069" y="64689"/>
                  </a:lnTo>
                  <a:lnTo>
                    <a:pt x="646685" y="59325"/>
                  </a:lnTo>
                  <a:cubicBezTo>
                    <a:pt x="683339" y="22671"/>
                    <a:pt x="733976" y="0"/>
                    <a:pt x="789909" y="0"/>
                  </a:cubicBezTo>
                  <a:cubicBezTo>
                    <a:pt x="845841" y="0"/>
                    <a:pt x="896479" y="22671"/>
                    <a:pt x="933133" y="59325"/>
                  </a:cubicBezTo>
                  <a:lnTo>
                    <a:pt x="936749" y="64689"/>
                  </a:lnTo>
                  <a:lnTo>
                    <a:pt x="940365" y="59325"/>
                  </a:lnTo>
                  <a:cubicBezTo>
                    <a:pt x="977019" y="22671"/>
                    <a:pt x="1027656" y="0"/>
                    <a:pt x="1083589" y="0"/>
                  </a:cubicBezTo>
                  <a:cubicBezTo>
                    <a:pt x="1139522" y="0"/>
                    <a:pt x="1190159" y="22671"/>
                    <a:pt x="1226813" y="59325"/>
                  </a:cubicBezTo>
                  <a:lnTo>
                    <a:pt x="1230429" y="64689"/>
                  </a:lnTo>
                  <a:lnTo>
                    <a:pt x="1234045" y="59325"/>
                  </a:lnTo>
                  <a:cubicBezTo>
                    <a:pt x="1270699" y="22671"/>
                    <a:pt x="1321337" y="0"/>
                    <a:pt x="1377269" y="0"/>
                  </a:cubicBezTo>
                  <a:cubicBezTo>
                    <a:pt x="1433201" y="0"/>
                    <a:pt x="1483839" y="22671"/>
                    <a:pt x="1520493" y="59325"/>
                  </a:cubicBezTo>
                  <a:lnTo>
                    <a:pt x="1524109" y="64688"/>
                  </a:lnTo>
                  <a:lnTo>
                    <a:pt x="1527724" y="59325"/>
                  </a:lnTo>
                  <a:cubicBezTo>
                    <a:pt x="1564378" y="22671"/>
                    <a:pt x="1615015" y="0"/>
                    <a:pt x="1670948" y="0"/>
                  </a:cubicBezTo>
                  <a:cubicBezTo>
                    <a:pt x="1782813" y="0"/>
                    <a:pt x="1873497" y="90684"/>
                    <a:pt x="1873497" y="202549"/>
                  </a:cubicBezTo>
                  <a:cubicBezTo>
                    <a:pt x="1873497" y="314414"/>
                    <a:pt x="1782813" y="405098"/>
                    <a:pt x="1670948" y="405098"/>
                  </a:cubicBezTo>
                  <a:cubicBezTo>
                    <a:pt x="1615015" y="405098"/>
                    <a:pt x="1564378" y="382427"/>
                    <a:pt x="1527724" y="345773"/>
                  </a:cubicBezTo>
                  <a:lnTo>
                    <a:pt x="1524109" y="340410"/>
                  </a:lnTo>
                  <a:lnTo>
                    <a:pt x="1520493" y="345773"/>
                  </a:lnTo>
                  <a:cubicBezTo>
                    <a:pt x="1483839" y="382427"/>
                    <a:pt x="1433201" y="405098"/>
                    <a:pt x="1377269" y="405098"/>
                  </a:cubicBezTo>
                  <a:cubicBezTo>
                    <a:pt x="1321337" y="405098"/>
                    <a:pt x="1270699" y="382427"/>
                    <a:pt x="1234045" y="345773"/>
                  </a:cubicBezTo>
                  <a:lnTo>
                    <a:pt x="1230429" y="340410"/>
                  </a:lnTo>
                  <a:lnTo>
                    <a:pt x="1226813" y="345773"/>
                  </a:lnTo>
                  <a:cubicBezTo>
                    <a:pt x="1190159" y="382427"/>
                    <a:pt x="1139522" y="405098"/>
                    <a:pt x="1083589" y="405098"/>
                  </a:cubicBezTo>
                  <a:cubicBezTo>
                    <a:pt x="1027656" y="405098"/>
                    <a:pt x="977019" y="382427"/>
                    <a:pt x="940365" y="345773"/>
                  </a:cubicBezTo>
                  <a:lnTo>
                    <a:pt x="936749" y="340410"/>
                  </a:lnTo>
                  <a:lnTo>
                    <a:pt x="933133" y="345773"/>
                  </a:lnTo>
                  <a:cubicBezTo>
                    <a:pt x="896479" y="382427"/>
                    <a:pt x="845841" y="405098"/>
                    <a:pt x="789909" y="405098"/>
                  </a:cubicBezTo>
                  <a:cubicBezTo>
                    <a:pt x="733976" y="405098"/>
                    <a:pt x="683339" y="382427"/>
                    <a:pt x="646685" y="345773"/>
                  </a:cubicBezTo>
                  <a:lnTo>
                    <a:pt x="643069" y="340410"/>
                  </a:lnTo>
                  <a:lnTo>
                    <a:pt x="639453" y="345773"/>
                  </a:lnTo>
                  <a:cubicBezTo>
                    <a:pt x="602799" y="382427"/>
                    <a:pt x="552162" y="405098"/>
                    <a:pt x="496229" y="405098"/>
                  </a:cubicBezTo>
                  <a:cubicBezTo>
                    <a:pt x="440297" y="405098"/>
                    <a:pt x="389659" y="382427"/>
                    <a:pt x="353005" y="345773"/>
                  </a:cubicBezTo>
                  <a:lnTo>
                    <a:pt x="349389" y="340410"/>
                  </a:lnTo>
                  <a:lnTo>
                    <a:pt x="345773" y="345773"/>
                  </a:lnTo>
                  <a:cubicBezTo>
                    <a:pt x="309119" y="382427"/>
                    <a:pt x="258482" y="405098"/>
                    <a:pt x="202549" y="405098"/>
                  </a:cubicBezTo>
                  <a:cubicBezTo>
                    <a:pt x="90684" y="405098"/>
                    <a:pt x="0" y="314414"/>
                    <a:pt x="0" y="202549"/>
                  </a:cubicBezTo>
                  <a:cubicBezTo>
                    <a:pt x="0" y="90684"/>
                    <a:pt x="90684" y="0"/>
                    <a:pt x="202549" y="0"/>
                  </a:cubicBezTo>
                  <a:close/>
                </a:path>
              </a:pathLst>
            </a:custGeom>
            <a:solidFill>
              <a:srgbClr val="FFC0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2" name="Arrow: Curved Down 201">
              <a:extLst>
                <a:ext uri="{FF2B5EF4-FFF2-40B4-BE49-F238E27FC236}">
                  <a16:creationId xmlns:a16="http://schemas.microsoft.com/office/drawing/2014/main" id="{64FB594C-62B4-5714-F54F-5B0B62CBEB41}"/>
                </a:ext>
              </a:extLst>
            </p:cNvPr>
            <p:cNvSpPr/>
            <p:nvPr/>
          </p:nvSpPr>
          <p:spPr>
            <a:xfrm flipH="1" flipV="1">
              <a:off x="10819696" y="2986187"/>
              <a:ext cx="395079" cy="162561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C71DD92-8E7A-A40B-F7E4-F2AD60D94C98}"/>
                </a:ext>
              </a:extLst>
            </p:cNvPr>
            <p:cNvSpPr txBox="1"/>
            <p:nvPr/>
          </p:nvSpPr>
          <p:spPr>
            <a:xfrm>
              <a:off x="10571568" y="2358831"/>
              <a:ext cx="891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Mass</a:t>
              </a:r>
            </a:p>
            <a:p>
              <a:pPr algn="ctr"/>
              <a:r>
                <a:rPr lang="en-US" sz="1400" b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</a:t>
              </a:r>
            </a:p>
          </p:txBody>
        </p:sp>
        <p:sp>
          <p:nvSpPr>
            <p:cNvPr id="204" name="Arc 203">
              <a:extLst>
                <a:ext uri="{FF2B5EF4-FFF2-40B4-BE49-F238E27FC236}">
                  <a16:creationId xmlns:a16="http://schemas.microsoft.com/office/drawing/2014/main" id="{C10869E0-58EB-7E39-8756-A0182DC10F2B}"/>
                </a:ext>
              </a:extLst>
            </p:cNvPr>
            <p:cNvSpPr/>
            <p:nvPr/>
          </p:nvSpPr>
          <p:spPr>
            <a:xfrm rot="19025975" flipV="1">
              <a:off x="10853223" y="2285706"/>
              <a:ext cx="682522" cy="682522"/>
            </a:xfrm>
            <a:prstGeom prst="arc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ash"/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E0D594E-3B00-5918-3CC7-9B4B4386EADF}"/>
                </a:ext>
              </a:extLst>
            </p:cNvPr>
            <p:cNvSpPr txBox="1"/>
            <p:nvPr/>
          </p:nvSpPr>
          <p:spPr>
            <a:xfrm>
              <a:off x="10871219" y="296225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D490F5-033A-830E-27D3-96CC6866295F}"/>
                </a:ext>
              </a:extLst>
            </p:cNvPr>
            <p:cNvGrpSpPr/>
            <p:nvPr/>
          </p:nvGrpSpPr>
          <p:grpSpPr>
            <a:xfrm>
              <a:off x="11193743" y="2878339"/>
              <a:ext cx="364202" cy="369332"/>
              <a:chOff x="3605851" y="3334842"/>
              <a:chExt cx="364202" cy="369332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8059C710-C9F7-113B-6D8A-DC850E86D9EA}"/>
                  </a:ext>
                </a:extLst>
              </p:cNvPr>
              <p:cNvSpPr/>
              <p:nvPr/>
            </p:nvSpPr>
            <p:spPr>
              <a:xfrm>
                <a:off x="3647087" y="3384084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Box 17">
                <a:extLst>
                  <a:ext uri="{FF2B5EF4-FFF2-40B4-BE49-F238E27FC236}">
                    <a16:creationId xmlns:a16="http://schemas.microsoft.com/office/drawing/2014/main" id="{92944F59-E666-EA4C-2EC2-A77B8C108596}"/>
                  </a:ext>
                </a:extLst>
              </p:cNvPr>
              <p:cNvSpPr txBox="1"/>
              <p:nvPr/>
            </p:nvSpPr>
            <p:spPr>
              <a:xfrm>
                <a:off x="3605851" y="333484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DB98007-3CF6-BE70-E1F3-62DDE57EF304}"/>
              </a:ext>
            </a:extLst>
          </p:cNvPr>
          <p:cNvGrpSpPr/>
          <p:nvPr/>
        </p:nvGrpSpPr>
        <p:grpSpPr>
          <a:xfrm>
            <a:off x="5016560" y="1112635"/>
            <a:ext cx="1340913" cy="1980408"/>
            <a:chOff x="267335" y="889034"/>
            <a:chExt cx="1340913" cy="1980408"/>
          </a:xfrm>
        </p:grpSpPr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4CD08506-918C-3722-AE8F-D37AAFBFFA1F}"/>
                </a:ext>
              </a:extLst>
            </p:cNvPr>
            <p:cNvSpPr/>
            <p:nvPr/>
          </p:nvSpPr>
          <p:spPr>
            <a:xfrm>
              <a:off x="267335" y="1696920"/>
              <a:ext cx="1340913" cy="117252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6B9B3B14-EB14-0160-C51E-68A73F6E3570}"/>
                </a:ext>
              </a:extLst>
            </p:cNvPr>
            <p:cNvGrpSpPr/>
            <p:nvPr/>
          </p:nvGrpSpPr>
          <p:grpSpPr>
            <a:xfrm>
              <a:off x="480591" y="889034"/>
              <a:ext cx="914400" cy="923731"/>
              <a:chOff x="426558" y="989643"/>
              <a:chExt cx="914400" cy="923731"/>
            </a:xfrm>
          </p:grpSpPr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43377C76-9203-466C-7AC9-78BE450731C3}"/>
                  </a:ext>
                </a:extLst>
              </p:cNvPr>
              <p:cNvSpPr/>
              <p:nvPr/>
            </p:nvSpPr>
            <p:spPr>
              <a:xfrm rot="10800000">
                <a:off x="426558" y="989643"/>
                <a:ext cx="914400" cy="923730"/>
              </a:xfrm>
              <a:prstGeom prst="trapezoid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EFD2F53-5E2B-1118-756A-BDBFBD34B086}"/>
                  </a:ext>
                </a:extLst>
              </p:cNvPr>
              <p:cNvSpPr/>
              <p:nvPr/>
            </p:nvSpPr>
            <p:spPr>
              <a:xfrm>
                <a:off x="783173" y="998974"/>
                <a:ext cx="201168" cy="91440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BD7F6197-AC02-FF0D-4CAA-B0EA084A9DC7}"/>
                </a:ext>
              </a:extLst>
            </p:cNvPr>
            <p:cNvGrpSpPr/>
            <p:nvPr/>
          </p:nvGrpSpPr>
          <p:grpSpPr>
            <a:xfrm>
              <a:off x="1121404" y="1888641"/>
              <a:ext cx="364202" cy="369332"/>
              <a:chOff x="3605851" y="3334842"/>
              <a:chExt cx="364202" cy="369332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5F9D8AF-BE2D-A2AC-4EF5-78895A69719C}"/>
                  </a:ext>
                </a:extLst>
              </p:cNvPr>
              <p:cNvSpPr/>
              <p:nvPr/>
            </p:nvSpPr>
            <p:spPr>
              <a:xfrm>
                <a:off x="3647087" y="3384084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TextBox 17">
                <a:extLst>
                  <a:ext uri="{FF2B5EF4-FFF2-40B4-BE49-F238E27FC236}">
                    <a16:creationId xmlns:a16="http://schemas.microsoft.com/office/drawing/2014/main" id="{0C0FC903-3599-4A9D-6925-32C159337BCF}"/>
                  </a:ext>
                </a:extLst>
              </p:cNvPr>
              <p:cNvSpPr txBox="1"/>
              <p:nvPr/>
            </p:nvSpPr>
            <p:spPr>
              <a:xfrm>
                <a:off x="3605851" y="333484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2010083F-2B59-411B-0451-BA9EF912E5CD}"/>
                </a:ext>
              </a:extLst>
            </p:cNvPr>
            <p:cNvGrpSpPr/>
            <p:nvPr/>
          </p:nvGrpSpPr>
          <p:grpSpPr>
            <a:xfrm>
              <a:off x="398507" y="1888641"/>
              <a:ext cx="351378" cy="369332"/>
              <a:chOff x="4271965" y="3334842"/>
              <a:chExt cx="351378" cy="369332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7C2BC76-8237-899D-1563-868AF29756A6}"/>
                  </a:ext>
                </a:extLst>
              </p:cNvPr>
              <p:cNvSpPr/>
              <p:nvPr/>
            </p:nvSpPr>
            <p:spPr>
              <a:xfrm>
                <a:off x="4306562" y="3386393"/>
                <a:ext cx="274320" cy="2743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TextBox 17">
                <a:extLst>
                  <a:ext uri="{FF2B5EF4-FFF2-40B4-BE49-F238E27FC236}">
                    <a16:creationId xmlns:a16="http://schemas.microsoft.com/office/drawing/2014/main" id="{CDB84224-A1AB-8779-A98B-EA9DB58900D1}"/>
                  </a:ext>
                </a:extLst>
              </p:cNvPr>
              <p:cNvSpPr txBox="1"/>
              <p:nvPr/>
            </p:nvSpPr>
            <p:spPr>
              <a:xfrm>
                <a:off x="4271965" y="3334842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</p:grpSp>
        <p:sp>
          <p:nvSpPr>
            <p:cNvPr id="218" name="Arrow: Curved Down 217">
              <a:extLst>
                <a:ext uri="{FF2B5EF4-FFF2-40B4-BE49-F238E27FC236}">
                  <a16:creationId xmlns:a16="http://schemas.microsoft.com/office/drawing/2014/main" id="{FEB62D93-2D7C-8D28-9FD6-9B096C666D80}"/>
                </a:ext>
              </a:extLst>
            </p:cNvPr>
            <p:cNvSpPr/>
            <p:nvPr/>
          </p:nvSpPr>
          <p:spPr>
            <a:xfrm>
              <a:off x="748660" y="1881256"/>
              <a:ext cx="395079" cy="162561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4B4297A-6DD2-D477-4DA8-C43F9C57C593}"/>
              </a:ext>
            </a:extLst>
          </p:cNvPr>
          <p:cNvGrpSpPr/>
          <p:nvPr/>
        </p:nvGrpSpPr>
        <p:grpSpPr>
          <a:xfrm>
            <a:off x="4841380" y="1117404"/>
            <a:ext cx="1708087" cy="2683137"/>
            <a:chOff x="5662143" y="993638"/>
            <a:chExt cx="1708087" cy="268313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3A57966-256A-DB60-976D-E843CC6832BC}"/>
                </a:ext>
              </a:extLst>
            </p:cNvPr>
            <p:cNvSpPr/>
            <p:nvPr/>
          </p:nvSpPr>
          <p:spPr>
            <a:xfrm>
              <a:off x="5835415" y="1688201"/>
              <a:ext cx="1340913" cy="16244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5CE4D7-468A-C068-FED8-E9CA235F83C1}"/>
                </a:ext>
              </a:extLst>
            </p:cNvPr>
            <p:cNvGrpSpPr/>
            <p:nvPr/>
          </p:nvGrpSpPr>
          <p:grpSpPr>
            <a:xfrm>
              <a:off x="6048671" y="993638"/>
              <a:ext cx="914400" cy="923731"/>
              <a:chOff x="426558" y="989643"/>
              <a:chExt cx="914400" cy="923731"/>
            </a:xfrm>
          </p:grpSpPr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CB6CD2FB-0694-25B1-DA79-C47852B00771}"/>
                  </a:ext>
                </a:extLst>
              </p:cNvPr>
              <p:cNvSpPr/>
              <p:nvPr/>
            </p:nvSpPr>
            <p:spPr>
              <a:xfrm rot="10800000">
                <a:off x="426558" y="989643"/>
                <a:ext cx="914400" cy="923730"/>
              </a:xfrm>
              <a:prstGeom prst="trapezoid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12BD2A7-1A19-7FDA-1218-D144FD21001E}"/>
                  </a:ext>
                </a:extLst>
              </p:cNvPr>
              <p:cNvSpPr/>
              <p:nvPr/>
            </p:nvSpPr>
            <p:spPr>
              <a:xfrm>
                <a:off x="783173" y="998974"/>
                <a:ext cx="201168" cy="91440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E5E0CE-4940-1C92-22CC-35194459E66D}"/>
                </a:ext>
              </a:extLst>
            </p:cNvPr>
            <p:cNvGrpSpPr/>
            <p:nvPr/>
          </p:nvGrpSpPr>
          <p:grpSpPr>
            <a:xfrm>
              <a:off x="6689484" y="1936618"/>
              <a:ext cx="364202" cy="369332"/>
              <a:chOff x="3605851" y="3334842"/>
              <a:chExt cx="364202" cy="36933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7BDA983-5E1C-9AB9-5039-D296AC29BA9D}"/>
                  </a:ext>
                </a:extLst>
              </p:cNvPr>
              <p:cNvSpPr/>
              <p:nvPr/>
            </p:nvSpPr>
            <p:spPr>
              <a:xfrm>
                <a:off x="3647087" y="3384084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582FDF34-975A-8B11-4168-EF5AE4F2D5D4}"/>
                  </a:ext>
                </a:extLst>
              </p:cNvPr>
              <p:cNvSpPr txBox="1"/>
              <p:nvPr/>
            </p:nvSpPr>
            <p:spPr>
              <a:xfrm>
                <a:off x="3605851" y="333484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98DB7B-F4C9-C11B-BC9B-D912B7E255CD}"/>
                </a:ext>
              </a:extLst>
            </p:cNvPr>
            <p:cNvGrpSpPr/>
            <p:nvPr/>
          </p:nvGrpSpPr>
          <p:grpSpPr>
            <a:xfrm>
              <a:off x="5966587" y="1936618"/>
              <a:ext cx="351378" cy="369332"/>
              <a:chOff x="4271965" y="3334842"/>
              <a:chExt cx="351378" cy="36933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6D0DF8-9FB6-DA02-254F-00F7A8BF914F}"/>
                  </a:ext>
                </a:extLst>
              </p:cNvPr>
              <p:cNvSpPr/>
              <p:nvPr/>
            </p:nvSpPr>
            <p:spPr>
              <a:xfrm>
                <a:off x="4306562" y="3386393"/>
                <a:ext cx="274320" cy="2743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83EB168B-72DE-2861-F9DF-D36E07E08A72}"/>
                  </a:ext>
                </a:extLst>
              </p:cNvPr>
              <p:cNvSpPr txBox="1"/>
              <p:nvPr/>
            </p:nvSpPr>
            <p:spPr>
              <a:xfrm>
                <a:off x="4271965" y="3334842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</p:grpSp>
        <p:sp>
          <p:nvSpPr>
            <p:cNvPr id="26" name="Arrow: Curved Down 25">
              <a:extLst>
                <a:ext uri="{FF2B5EF4-FFF2-40B4-BE49-F238E27FC236}">
                  <a16:creationId xmlns:a16="http://schemas.microsoft.com/office/drawing/2014/main" id="{733561F6-6718-A829-C718-78872690B8CA}"/>
                </a:ext>
              </a:extLst>
            </p:cNvPr>
            <p:cNvSpPr/>
            <p:nvPr/>
          </p:nvSpPr>
          <p:spPr>
            <a:xfrm>
              <a:off x="6316740" y="1985860"/>
              <a:ext cx="395079" cy="162561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009EC4D-2916-175F-7178-D51599D2BD66}"/>
                </a:ext>
              </a:extLst>
            </p:cNvPr>
            <p:cNvSpPr/>
            <p:nvPr/>
          </p:nvSpPr>
          <p:spPr>
            <a:xfrm>
              <a:off x="5768588" y="3312679"/>
              <a:ext cx="1474564" cy="364096"/>
            </a:xfrm>
            <a:prstGeom prst="roundRect">
              <a:avLst/>
            </a:prstGeom>
            <a:solidFill>
              <a:schemeClr val="bg2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BE7643-BABD-622D-263B-3BBD5564546C}"/>
                </a:ext>
              </a:extLst>
            </p:cNvPr>
            <p:cNvSpPr/>
            <p:nvPr/>
          </p:nvSpPr>
          <p:spPr>
            <a:xfrm>
              <a:off x="5662143" y="3164728"/>
              <a:ext cx="1708087" cy="369332"/>
            </a:xfrm>
            <a:custGeom>
              <a:avLst/>
              <a:gdLst>
                <a:gd name="connsiteX0" fmla="*/ 202549 w 1873497"/>
                <a:gd name="connsiteY0" fmla="*/ 0 h 405098"/>
                <a:gd name="connsiteX1" fmla="*/ 345773 w 1873497"/>
                <a:gd name="connsiteY1" fmla="*/ 59325 h 405098"/>
                <a:gd name="connsiteX2" fmla="*/ 349389 w 1873497"/>
                <a:gd name="connsiteY2" fmla="*/ 64689 h 405098"/>
                <a:gd name="connsiteX3" fmla="*/ 353005 w 1873497"/>
                <a:gd name="connsiteY3" fmla="*/ 59325 h 405098"/>
                <a:gd name="connsiteX4" fmla="*/ 496229 w 1873497"/>
                <a:gd name="connsiteY4" fmla="*/ 0 h 405098"/>
                <a:gd name="connsiteX5" fmla="*/ 639453 w 1873497"/>
                <a:gd name="connsiteY5" fmla="*/ 59325 h 405098"/>
                <a:gd name="connsiteX6" fmla="*/ 643069 w 1873497"/>
                <a:gd name="connsiteY6" fmla="*/ 64689 h 405098"/>
                <a:gd name="connsiteX7" fmla="*/ 646685 w 1873497"/>
                <a:gd name="connsiteY7" fmla="*/ 59325 h 405098"/>
                <a:gd name="connsiteX8" fmla="*/ 789909 w 1873497"/>
                <a:gd name="connsiteY8" fmla="*/ 0 h 405098"/>
                <a:gd name="connsiteX9" fmla="*/ 933133 w 1873497"/>
                <a:gd name="connsiteY9" fmla="*/ 59325 h 405098"/>
                <a:gd name="connsiteX10" fmla="*/ 936749 w 1873497"/>
                <a:gd name="connsiteY10" fmla="*/ 64689 h 405098"/>
                <a:gd name="connsiteX11" fmla="*/ 940365 w 1873497"/>
                <a:gd name="connsiteY11" fmla="*/ 59325 h 405098"/>
                <a:gd name="connsiteX12" fmla="*/ 1083589 w 1873497"/>
                <a:gd name="connsiteY12" fmla="*/ 0 h 405098"/>
                <a:gd name="connsiteX13" fmla="*/ 1226813 w 1873497"/>
                <a:gd name="connsiteY13" fmla="*/ 59325 h 405098"/>
                <a:gd name="connsiteX14" fmla="*/ 1230429 w 1873497"/>
                <a:gd name="connsiteY14" fmla="*/ 64689 h 405098"/>
                <a:gd name="connsiteX15" fmla="*/ 1234045 w 1873497"/>
                <a:gd name="connsiteY15" fmla="*/ 59325 h 405098"/>
                <a:gd name="connsiteX16" fmla="*/ 1377269 w 1873497"/>
                <a:gd name="connsiteY16" fmla="*/ 0 h 405098"/>
                <a:gd name="connsiteX17" fmla="*/ 1520493 w 1873497"/>
                <a:gd name="connsiteY17" fmla="*/ 59325 h 405098"/>
                <a:gd name="connsiteX18" fmla="*/ 1524109 w 1873497"/>
                <a:gd name="connsiteY18" fmla="*/ 64688 h 405098"/>
                <a:gd name="connsiteX19" fmla="*/ 1527724 w 1873497"/>
                <a:gd name="connsiteY19" fmla="*/ 59325 h 405098"/>
                <a:gd name="connsiteX20" fmla="*/ 1670948 w 1873497"/>
                <a:gd name="connsiteY20" fmla="*/ 0 h 405098"/>
                <a:gd name="connsiteX21" fmla="*/ 1873497 w 1873497"/>
                <a:gd name="connsiteY21" fmla="*/ 202549 h 405098"/>
                <a:gd name="connsiteX22" fmla="*/ 1670948 w 1873497"/>
                <a:gd name="connsiteY22" fmla="*/ 405098 h 405098"/>
                <a:gd name="connsiteX23" fmla="*/ 1527724 w 1873497"/>
                <a:gd name="connsiteY23" fmla="*/ 345773 h 405098"/>
                <a:gd name="connsiteX24" fmla="*/ 1524109 w 1873497"/>
                <a:gd name="connsiteY24" fmla="*/ 340410 h 405098"/>
                <a:gd name="connsiteX25" fmla="*/ 1520493 w 1873497"/>
                <a:gd name="connsiteY25" fmla="*/ 345773 h 405098"/>
                <a:gd name="connsiteX26" fmla="*/ 1377269 w 1873497"/>
                <a:gd name="connsiteY26" fmla="*/ 405098 h 405098"/>
                <a:gd name="connsiteX27" fmla="*/ 1234045 w 1873497"/>
                <a:gd name="connsiteY27" fmla="*/ 345773 h 405098"/>
                <a:gd name="connsiteX28" fmla="*/ 1230429 w 1873497"/>
                <a:gd name="connsiteY28" fmla="*/ 340410 h 405098"/>
                <a:gd name="connsiteX29" fmla="*/ 1226813 w 1873497"/>
                <a:gd name="connsiteY29" fmla="*/ 345773 h 405098"/>
                <a:gd name="connsiteX30" fmla="*/ 1083589 w 1873497"/>
                <a:gd name="connsiteY30" fmla="*/ 405098 h 405098"/>
                <a:gd name="connsiteX31" fmla="*/ 940365 w 1873497"/>
                <a:gd name="connsiteY31" fmla="*/ 345773 h 405098"/>
                <a:gd name="connsiteX32" fmla="*/ 936749 w 1873497"/>
                <a:gd name="connsiteY32" fmla="*/ 340410 h 405098"/>
                <a:gd name="connsiteX33" fmla="*/ 933133 w 1873497"/>
                <a:gd name="connsiteY33" fmla="*/ 345773 h 405098"/>
                <a:gd name="connsiteX34" fmla="*/ 789909 w 1873497"/>
                <a:gd name="connsiteY34" fmla="*/ 405098 h 405098"/>
                <a:gd name="connsiteX35" fmla="*/ 646685 w 1873497"/>
                <a:gd name="connsiteY35" fmla="*/ 345773 h 405098"/>
                <a:gd name="connsiteX36" fmla="*/ 643069 w 1873497"/>
                <a:gd name="connsiteY36" fmla="*/ 340410 h 405098"/>
                <a:gd name="connsiteX37" fmla="*/ 639453 w 1873497"/>
                <a:gd name="connsiteY37" fmla="*/ 345773 h 405098"/>
                <a:gd name="connsiteX38" fmla="*/ 496229 w 1873497"/>
                <a:gd name="connsiteY38" fmla="*/ 405098 h 405098"/>
                <a:gd name="connsiteX39" fmla="*/ 353005 w 1873497"/>
                <a:gd name="connsiteY39" fmla="*/ 345773 h 405098"/>
                <a:gd name="connsiteX40" fmla="*/ 349389 w 1873497"/>
                <a:gd name="connsiteY40" fmla="*/ 340410 h 405098"/>
                <a:gd name="connsiteX41" fmla="*/ 345773 w 1873497"/>
                <a:gd name="connsiteY41" fmla="*/ 345773 h 405098"/>
                <a:gd name="connsiteX42" fmla="*/ 202549 w 1873497"/>
                <a:gd name="connsiteY42" fmla="*/ 405098 h 405098"/>
                <a:gd name="connsiteX43" fmla="*/ 0 w 1873497"/>
                <a:gd name="connsiteY43" fmla="*/ 202549 h 405098"/>
                <a:gd name="connsiteX44" fmla="*/ 202549 w 1873497"/>
                <a:gd name="connsiteY44" fmla="*/ 0 h 40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73497" h="405098">
                  <a:moveTo>
                    <a:pt x="202549" y="0"/>
                  </a:moveTo>
                  <a:cubicBezTo>
                    <a:pt x="258482" y="0"/>
                    <a:pt x="309119" y="22671"/>
                    <a:pt x="345773" y="59325"/>
                  </a:cubicBezTo>
                  <a:lnTo>
                    <a:pt x="349389" y="64689"/>
                  </a:lnTo>
                  <a:lnTo>
                    <a:pt x="353005" y="59325"/>
                  </a:lnTo>
                  <a:cubicBezTo>
                    <a:pt x="389659" y="22671"/>
                    <a:pt x="440297" y="0"/>
                    <a:pt x="496229" y="0"/>
                  </a:cubicBezTo>
                  <a:cubicBezTo>
                    <a:pt x="552162" y="0"/>
                    <a:pt x="602799" y="22671"/>
                    <a:pt x="639453" y="59325"/>
                  </a:cubicBezTo>
                  <a:lnTo>
                    <a:pt x="643069" y="64689"/>
                  </a:lnTo>
                  <a:lnTo>
                    <a:pt x="646685" y="59325"/>
                  </a:lnTo>
                  <a:cubicBezTo>
                    <a:pt x="683339" y="22671"/>
                    <a:pt x="733976" y="0"/>
                    <a:pt x="789909" y="0"/>
                  </a:cubicBezTo>
                  <a:cubicBezTo>
                    <a:pt x="845841" y="0"/>
                    <a:pt x="896479" y="22671"/>
                    <a:pt x="933133" y="59325"/>
                  </a:cubicBezTo>
                  <a:lnTo>
                    <a:pt x="936749" y="64689"/>
                  </a:lnTo>
                  <a:lnTo>
                    <a:pt x="940365" y="59325"/>
                  </a:lnTo>
                  <a:cubicBezTo>
                    <a:pt x="977019" y="22671"/>
                    <a:pt x="1027656" y="0"/>
                    <a:pt x="1083589" y="0"/>
                  </a:cubicBezTo>
                  <a:cubicBezTo>
                    <a:pt x="1139522" y="0"/>
                    <a:pt x="1190159" y="22671"/>
                    <a:pt x="1226813" y="59325"/>
                  </a:cubicBezTo>
                  <a:lnTo>
                    <a:pt x="1230429" y="64689"/>
                  </a:lnTo>
                  <a:lnTo>
                    <a:pt x="1234045" y="59325"/>
                  </a:lnTo>
                  <a:cubicBezTo>
                    <a:pt x="1270699" y="22671"/>
                    <a:pt x="1321337" y="0"/>
                    <a:pt x="1377269" y="0"/>
                  </a:cubicBezTo>
                  <a:cubicBezTo>
                    <a:pt x="1433201" y="0"/>
                    <a:pt x="1483839" y="22671"/>
                    <a:pt x="1520493" y="59325"/>
                  </a:cubicBezTo>
                  <a:lnTo>
                    <a:pt x="1524109" y="64688"/>
                  </a:lnTo>
                  <a:lnTo>
                    <a:pt x="1527724" y="59325"/>
                  </a:lnTo>
                  <a:cubicBezTo>
                    <a:pt x="1564378" y="22671"/>
                    <a:pt x="1615015" y="0"/>
                    <a:pt x="1670948" y="0"/>
                  </a:cubicBezTo>
                  <a:cubicBezTo>
                    <a:pt x="1782813" y="0"/>
                    <a:pt x="1873497" y="90684"/>
                    <a:pt x="1873497" y="202549"/>
                  </a:cubicBezTo>
                  <a:cubicBezTo>
                    <a:pt x="1873497" y="314414"/>
                    <a:pt x="1782813" y="405098"/>
                    <a:pt x="1670948" y="405098"/>
                  </a:cubicBezTo>
                  <a:cubicBezTo>
                    <a:pt x="1615015" y="405098"/>
                    <a:pt x="1564378" y="382427"/>
                    <a:pt x="1527724" y="345773"/>
                  </a:cubicBezTo>
                  <a:lnTo>
                    <a:pt x="1524109" y="340410"/>
                  </a:lnTo>
                  <a:lnTo>
                    <a:pt x="1520493" y="345773"/>
                  </a:lnTo>
                  <a:cubicBezTo>
                    <a:pt x="1483839" y="382427"/>
                    <a:pt x="1433201" y="405098"/>
                    <a:pt x="1377269" y="405098"/>
                  </a:cubicBezTo>
                  <a:cubicBezTo>
                    <a:pt x="1321337" y="405098"/>
                    <a:pt x="1270699" y="382427"/>
                    <a:pt x="1234045" y="345773"/>
                  </a:cubicBezTo>
                  <a:lnTo>
                    <a:pt x="1230429" y="340410"/>
                  </a:lnTo>
                  <a:lnTo>
                    <a:pt x="1226813" y="345773"/>
                  </a:lnTo>
                  <a:cubicBezTo>
                    <a:pt x="1190159" y="382427"/>
                    <a:pt x="1139522" y="405098"/>
                    <a:pt x="1083589" y="405098"/>
                  </a:cubicBezTo>
                  <a:cubicBezTo>
                    <a:pt x="1027656" y="405098"/>
                    <a:pt x="977019" y="382427"/>
                    <a:pt x="940365" y="345773"/>
                  </a:cubicBezTo>
                  <a:lnTo>
                    <a:pt x="936749" y="340410"/>
                  </a:lnTo>
                  <a:lnTo>
                    <a:pt x="933133" y="345773"/>
                  </a:lnTo>
                  <a:cubicBezTo>
                    <a:pt x="896479" y="382427"/>
                    <a:pt x="845841" y="405098"/>
                    <a:pt x="789909" y="405098"/>
                  </a:cubicBezTo>
                  <a:cubicBezTo>
                    <a:pt x="733976" y="405098"/>
                    <a:pt x="683339" y="382427"/>
                    <a:pt x="646685" y="345773"/>
                  </a:cubicBezTo>
                  <a:lnTo>
                    <a:pt x="643069" y="340410"/>
                  </a:lnTo>
                  <a:lnTo>
                    <a:pt x="639453" y="345773"/>
                  </a:lnTo>
                  <a:cubicBezTo>
                    <a:pt x="602799" y="382427"/>
                    <a:pt x="552162" y="405098"/>
                    <a:pt x="496229" y="405098"/>
                  </a:cubicBezTo>
                  <a:cubicBezTo>
                    <a:pt x="440297" y="405098"/>
                    <a:pt x="389659" y="382427"/>
                    <a:pt x="353005" y="345773"/>
                  </a:cubicBezTo>
                  <a:lnTo>
                    <a:pt x="349389" y="340410"/>
                  </a:lnTo>
                  <a:lnTo>
                    <a:pt x="345773" y="345773"/>
                  </a:lnTo>
                  <a:cubicBezTo>
                    <a:pt x="309119" y="382427"/>
                    <a:pt x="258482" y="405098"/>
                    <a:pt x="202549" y="405098"/>
                  </a:cubicBezTo>
                  <a:cubicBezTo>
                    <a:pt x="90684" y="405098"/>
                    <a:pt x="0" y="314414"/>
                    <a:pt x="0" y="202549"/>
                  </a:cubicBezTo>
                  <a:cubicBezTo>
                    <a:pt x="0" y="90684"/>
                    <a:pt x="90684" y="0"/>
                    <a:pt x="202549" y="0"/>
                  </a:cubicBezTo>
                  <a:close/>
                </a:path>
              </a:pathLst>
            </a:custGeom>
            <a:gradFill>
              <a:gsLst>
                <a:gs pos="50000">
                  <a:srgbClr val="FFC000"/>
                </a:gs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0" scaled="0"/>
            </a:gra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4098DA-4E1B-410B-5C85-F7142F61A473}"/>
                </a:ext>
              </a:extLst>
            </p:cNvPr>
            <p:cNvGrpSpPr/>
            <p:nvPr/>
          </p:nvGrpSpPr>
          <p:grpSpPr>
            <a:xfrm>
              <a:off x="6755598" y="2776146"/>
              <a:ext cx="364202" cy="369332"/>
              <a:chOff x="3605851" y="3334842"/>
              <a:chExt cx="364202" cy="36933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DA12588-A71A-E4EB-E149-6A5FE9AC2E92}"/>
                  </a:ext>
                </a:extLst>
              </p:cNvPr>
              <p:cNvSpPr/>
              <p:nvPr/>
            </p:nvSpPr>
            <p:spPr>
              <a:xfrm>
                <a:off x="3647087" y="3384084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17">
                <a:extLst>
                  <a:ext uri="{FF2B5EF4-FFF2-40B4-BE49-F238E27FC236}">
                    <a16:creationId xmlns:a16="http://schemas.microsoft.com/office/drawing/2014/main" id="{23AF6026-EF73-6BA9-5C5D-93AA8B8D90A1}"/>
                  </a:ext>
                </a:extLst>
              </p:cNvPr>
              <p:cNvSpPr txBox="1"/>
              <p:nvPr/>
            </p:nvSpPr>
            <p:spPr>
              <a:xfrm>
                <a:off x="3605851" y="3334842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7CEB59-876D-B633-7F1A-AD830781176E}"/>
                </a:ext>
              </a:extLst>
            </p:cNvPr>
            <p:cNvGrpSpPr/>
            <p:nvPr/>
          </p:nvGrpSpPr>
          <p:grpSpPr>
            <a:xfrm>
              <a:off x="5934118" y="2776146"/>
              <a:ext cx="351378" cy="369332"/>
              <a:chOff x="4271965" y="3334842"/>
              <a:chExt cx="351378" cy="36933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F3E245E-A30D-8402-8744-302E13895CED}"/>
                  </a:ext>
                </a:extLst>
              </p:cNvPr>
              <p:cNvSpPr/>
              <p:nvPr/>
            </p:nvSpPr>
            <p:spPr>
              <a:xfrm>
                <a:off x="4306562" y="3386393"/>
                <a:ext cx="274320" cy="2743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17">
                <a:extLst>
                  <a:ext uri="{FF2B5EF4-FFF2-40B4-BE49-F238E27FC236}">
                    <a16:creationId xmlns:a16="http://schemas.microsoft.com/office/drawing/2014/main" id="{9C9C57A7-692C-4A40-0B43-073CED8714F0}"/>
                  </a:ext>
                </a:extLst>
              </p:cNvPr>
              <p:cNvSpPr txBox="1"/>
              <p:nvPr/>
            </p:nvSpPr>
            <p:spPr>
              <a:xfrm>
                <a:off x="4271965" y="3334842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</p:grpSp>
        <p:sp>
          <p:nvSpPr>
            <p:cNvPr id="31" name="Arrow: Curved Down 30">
              <a:extLst>
                <a:ext uri="{FF2B5EF4-FFF2-40B4-BE49-F238E27FC236}">
                  <a16:creationId xmlns:a16="http://schemas.microsoft.com/office/drawing/2014/main" id="{D929D3FE-FB7D-4F0E-EAC3-35DDE2AB82A8}"/>
                </a:ext>
              </a:extLst>
            </p:cNvPr>
            <p:cNvSpPr/>
            <p:nvPr/>
          </p:nvSpPr>
          <p:spPr>
            <a:xfrm flipH="1" flipV="1">
              <a:off x="6314696" y="2957999"/>
              <a:ext cx="395079" cy="162561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2902F6-4A70-7A61-4CE2-725DE94B7E20}"/>
                </a:ext>
              </a:extLst>
            </p:cNvPr>
            <p:cNvSpPr txBox="1"/>
            <p:nvPr/>
          </p:nvSpPr>
          <p:spPr>
            <a:xfrm>
              <a:off x="6066568" y="2276393"/>
              <a:ext cx="891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Mass</a:t>
              </a:r>
            </a:p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</a:t>
              </a: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34A833DA-AF9A-BA76-7F44-FA9352DEC994}"/>
                </a:ext>
              </a:extLst>
            </p:cNvPr>
            <p:cNvSpPr/>
            <p:nvPr/>
          </p:nvSpPr>
          <p:spPr>
            <a:xfrm rot="19025975" flipH="1">
              <a:off x="5967434" y="2203268"/>
              <a:ext cx="682522" cy="682522"/>
            </a:xfrm>
            <a:prstGeom prst="arc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ash"/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DB39E19E-CBCA-82AA-DD0D-EF26F81996FA}"/>
                </a:ext>
              </a:extLst>
            </p:cNvPr>
            <p:cNvSpPr/>
            <p:nvPr/>
          </p:nvSpPr>
          <p:spPr>
            <a:xfrm rot="19025975" flipV="1">
              <a:off x="6348223" y="2203268"/>
              <a:ext cx="682522" cy="682522"/>
            </a:xfrm>
            <a:prstGeom prst="arc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ash"/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7" name="Picture 226" descr="A graph of a graph with a red line and a blue line&#10;&#10;AI-generated content may be incorrect.">
            <a:extLst>
              <a:ext uri="{FF2B5EF4-FFF2-40B4-BE49-F238E27FC236}">
                <a16:creationId xmlns:a16="http://schemas.microsoft.com/office/drawing/2014/main" id="{C84A200C-4837-07B0-3EEA-E075C66DC1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050" y="1284175"/>
            <a:ext cx="3117071" cy="2450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4ECFC8B7-C36E-6248-A4D3-5F4DC0DA611D}"/>
                  </a:ext>
                </a:extLst>
              </p:cNvPr>
              <p:cNvSpPr txBox="1"/>
              <p:nvPr/>
            </p:nvSpPr>
            <p:spPr>
              <a:xfrm>
                <a:off x="5559216" y="2855479"/>
                <a:ext cx="272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4ECFC8B7-C36E-6248-A4D3-5F4DC0DA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16" y="2855479"/>
                <a:ext cx="272960" cy="276999"/>
              </a:xfrm>
              <a:prstGeom prst="rect">
                <a:avLst/>
              </a:prstGeom>
              <a:blipFill>
                <a:blip r:embed="rId7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Arc 228">
            <a:extLst>
              <a:ext uri="{FF2B5EF4-FFF2-40B4-BE49-F238E27FC236}">
                <a16:creationId xmlns:a16="http://schemas.microsoft.com/office/drawing/2014/main" id="{F0BA61C6-673C-2A82-BD0F-649BF9F0DDE5}"/>
              </a:ext>
            </a:extLst>
          </p:cNvPr>
          <p:cNvSpPr/>
          <p:nvPr/>
        </p:nvSpPr>
        <p:spPr>
          <a:xfrm rot="17113102">
            <a:off x="9814030" y="2235708"/>
            <a:ext cx="799236" cy="1309878"/>
          </a:xfrm>
          <a:prstGeom prst="arc">
            <a:avLst>
              <a:gd name="adj1" fmla="val 16181923"/>
              <a:gd name="adj2" fmla="val 0"/>
            </a:avLst>
          </a:prstGeom>
          <a:ln w="28575"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5BA0795-DCC8-6439-7BD1-14E740CDC32D}"/>
              </a:ext>
            </a:extLst>
          </p:cNvPr>
          <p:cNvSpPr txBox="1"/>
          <p:nvPr/>
        </p:nvSpPr>
        <p:spPr>
          <a:xfrm>
            <a:off x="4653443" y="4661834"/>
            <a:ext cx="7393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Redox titration with SECM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Tip generates active species to titrate the charges in the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transient current increase can be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couple with simulations to understand the kinetics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 throughput, not ideal for studying redox targeting due to the large chemical/material space to explore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F240180-8905-8809-B682-87F1C11CE92C}"/>
              </a:ext>
            </a:extLst>
          </p:cNvPr>
          <p:cNvSpPr txBox="1"/>
          <p:nvPr/>
        </p:nvSpPr>
        <p:spPr>
          <a:xfrm>
            <a:off x="7365166" y="663752"/>
            <a:ext cx="254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vs. time response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9F4A17-3552-DCBC-FA38-2DC48CD9FF89}"/>
              </a:ext>
            </a:extLst>
          </p:cNvPr>
          <p:cNvSpPr/>
          <p:nvPr/>
        </p:nvSpPr>
        <p:spPr>
          <a:xfrm>
            <a:off x="-783" y="663752"/>
            <a:ext cx="12192000" cy="6194248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 platform that improves the throughput of studying mediated electron transfer processes in energy storage materials?</a:t>
            </a:r>
          </a:p>
        </p:txBody>
      </p:sp>
    </p:spTree>
    <p:extLst>
      <p:ext uri="{BB962C8B-B14F-4D97-AF65-F5344CB8AC3E}">
        <p14:creationId xmlns:p14="http://schemas.microsoft.com/office/powerpoint/2010/main" val="370308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28" grpId="0"/>
      <p:bldP spid="229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B354-9A48-CD1E-357E-449EFC20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Interdigitated Electrode Arrays (IDAs)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32E76-3CE0-177B-4C3F-AF6A3372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holding a small chip&#10;&#10;Description automatically generated">
            <a:extLst>
              <a:ext uri="{FF2B5EF4-FFF2-40B4-BE49-F238E27FC236}">
                <a16:creationId xmlns:a16="http://schemas.microsoft.com/office/drawing/2014/main" id="{BEA8703F-770E-EC1A-2FC7-EA7F29E6BF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33" y="746584"/>
            <a:ext cx="1671429" cy="2197865"/>
          </a:xfrm>
          <a:prstGeom prst="rect">
            <a:avLst/>
          </a:prstGeom>
        </p:spPr>
      </p:pic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B2007F4F-D7DA-A516-8029-EED66ADA6F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454" y="746584"/>
            <a:ext cx="2924085" cy="21978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3F10F8-8F8B-4C50-D417-2E8B7B9B9FBE}"/>
              </a:ext>
            </a:extLst>
          </p:cNvPr>
          <p:cNvSpPr/>
          <p:nvPr/>
        </p:nvSpPr>
        <p:spPr>
          <a:xfrm>
            <a:off x="1161287" y="2077222"/>
            <a:ext cx="420624" cy="420624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74CA95-CFD7-AA77-E985-8FE248219CCF}"/>
              </a:ext>
            </a:extLst>
          </p:cNvPr>
          <p:cNvCxnSpPr/>
          <p:nvPr/>
        </p:nvCxnSpPr>
        <p:spPr>
          <a:xfrm flipV="1">
            <a:off x="1581911" y="1446286"/>
            <a:ext cx="923543" cy="63093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08315-1E26-6FD8-042E-460DD9FC0F2F}"/>
              </a:ext>
            </a:extLst>
          </p:cNvPr>
          <p:cNvCxnSpPr>
            <a:cxnSpLocks/>
          </p:cNvCxnSpPr>
          <p:nvPr/>
        </p:nvCxnSpPr>
        <p:spPr>
          <a:xfrm>
            <a:off x="1581910" y="2497846"/>
            <a:ext cx="923544" cy="26041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60BC86-7911-75C1-9487-F0EF01B3A267}"/>
              </a:ext>
            </a:extLst>
          </p:cNvPr>
          <p:cNvSpPr txBox="1"/>
          <p:nvPr/>
        </p:nvSpPr>
        <p:spPr>
          <a:xfrm>
            <a:off x="2751970" y="3002105"/>
            <a:ext cx="243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 IDAs with different gap widths per chip</a:t>
            </a:r>
          </a:p>
        </p:txBody>
      </p:sp>
      <p:pic>
        <p:nvPicPr>
          <p:cNvPr id="13" name="Picture 12" descr="Diagram of a diagram showing a generator electrode&#10;&#10;Description automatically generated">
            <a:extLst>
              <a:ext uri="{FF2B5EF4-FFF2-40B4-BE49-F238E27FC236}">
                <a16:creationId xmlns:a16="http://schemas.microsoft.com/office/drawing/2014/main" id="{646136DD-F5C6-2D64-15F3-CA908A985D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9146" y="699223"/>
            <a:ext cx="2601131" cy="2187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DBDC9-C83E-4768-2C82-D24790E086B7}"/>
              </a:ext>
            </a:extLst>
          </p:cNvPr>
          <p:cNvSpPr txBox="1"/>
          <p:nvPr/>
        </p:nvSpPr>
        <p:spPr>
          <a:xfrm>
            <a:off x="5766803" y="2956465"/>
            <a:ext cx="344581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individually addressable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working electrode arrays</a:t>
            </a:r>
            <a:endParaRPr lang="en-US" b="0" kern="120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close-up of a test tube&#10;&#10;Description automatically generated">
            <a:extLst>
              <a:ext uri="{FF2B5EF4-FFF2-40B4-BE49-F238E27FC236}">
                <a16:creationId xmlns:a16="http://schemas.microsoft.com/office/drawing/2014/main" id="{1A25BC60-8A50-AA62-4554-8FE106F7EB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216" y="746584"/>
            <a:ext cx="2176647" cy="2029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1D9234-C6F3-F927-32E6-35ACC28DA092}"/>
              </a:ext>
            </a:extLst>
          </p:cNvPr>
          <p:cNvSpPr txBox="1"/>
          <p:nvPr/>
        </p:nvSpPr>
        <p:spPr>
          <a:xfrm>
            <a:off x="9336216" y="3002105"/>
            <a:ext cx="2268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Batched, high-yield microfabrication</a:t>
            </a:r>
            <a:endParaRPr lang="en-US" b="0" kern="120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60CB7-B997-C93C-680B-FCC6881E3371}"/>
              </a:ext>
            </a:extLst>
          </p:cNvPr>
          <p:cNvSpPr txBox="1"/>
          <p:nvPr/>
        </p:nvSpPr>
        <p:spPr>
          <a:xfrm>
            <a:off x="8236401" y="1761270"/>
            <a:ext cx="907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Gap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(in </a:t>
            </a: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1278C-D84D-EF0B-BB47-6754AED656E3}"/>
              </a:ext>
            </a:extLst>
          </p:cNvPr>
          <p:cNvSpPr txBox="1"/>
          <p:nvPr/>
        </p:nvSpPr>
        <p:spPr>
          <a:xfrm>
            <a:off x="5419053" y="699223"/>
            <a:ext cx="138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25 bands per array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CB6D146-DBB0-488B-95AA-9E07348AD9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214" y="4332881"/>
            <a:ext cx="3249674" cy="23404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C11C00E-8F7F-E77A-31DD-6F3EBE2A9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2559" y="4621107"/>
            <a:ext cx="3780568" cy="98838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E38B10C-B748-34AE-2F8D-6E4735191C85}"/>
              </a:ext>
            </a:extLst>
          </p:cNvPr>
          <p:cNvSpPr txBox="1"/>
          <p:nvPr/>
        </p:nvSpPr>
        <p:spPr>
          <a:xfrm>
            <a:off x="136862" y="388779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Multiplexing circuit to control IDAs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5E5AF9-355B-F246-5503-E7205525A4BA}"/>
              </a:ext>
            </a:extLst>
          </p:cNvPr>
          <p:cNvSpPr txBox="1"/>
          <p:nvPr/>
        </p:nvSpPr>
        <p:spPr>
          <a:xfrm>
            <a:off x="3784014" y="3882946"/>
            <a:ext cx="383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library to control commercial electrochemical workstations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500B4D-BAA8-6644-A9A3-899E31F41D4D}"/>
              </a:ext>
            </a:extLst>
          </p:cNvPr>
          <p:cNvSpPr txBox="1"/>
          <p:nvPr/>
        </p:nvSpPr>
        <p:spPr>
          <a:xfrm>
            <a:off x="3784014" y="5770329"/>
            <a:ext cx="2824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https://github.com/jrlLAB/hardpotato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ACS Meas. Sci. Au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 (1), 62–72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Anal. Chem.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95 (11), 4840–4845</a:t>
            </a:r>
          </a:p>
          <a:p>
            <a:r>
              <a:rPr lang="fr-FR" sz="12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fr-FR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fr-FR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1 (5), 100103–100103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9D3F26-0B91-DBF9-6C7C-F4E55D9F22FD}"/>
              </a:ext>
            </a:extLst>
          </p:cNvPr>
          <p:cNvSpPr txBox="1"/>
          <p:nvPr/>
        </p:nvSpPr>
        <p:spPr>
          <a:xfrm>
            <a:off x="7917798" y="4468814"/>
            <a:ext cx="387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Automated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electrochemical measurements can be performed on IDAs using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Large, combinatorial studies can be done</a:t>
            </a:r>
          </a:p>
        </p:txBody>
      </p:sp>
    </p:spTree>
    <p:extLst>
      <p:ext uri="{BB962C8B-B14F-4D97-AF65-F5344CB8AC3E}">
        <p14:creationId xmlns:p14="http://schemas.microsoft.com/office/powerpoint/2010/main" val="321964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33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51BE-83F5-9412-7B34-DBA69585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Redox-Titration with 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A5663-E2B0-F5BC-86AD-82EB5126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Diagram of a diagram showing a generator electrode&#10;&#10;Description automatically generated">
            <a:extLst>
              <a:ext uri="{FF2B5EF4-FFF2-40B4-BE49-F238E27FC236}">
                <a16:creationId xmlns:a16="http://schemas.microsoft.com/office/drawing/2014/main" id="{4D4027BC-1CD8-2865-E37D-EA391B526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997" y="848439"/>
            <a:ext cx="2377440" cy="1999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27B9D-4F6D-41F9-C13E-0BECD0D43189}"/>
              </a:ext>
            </a:extLst>
          </p:cNvPr>
          <p:cNvSpPr txBox="1"/>
          <p:nvPr/>
        </p:nvSpPr>
        <p:spPr>
          <a:xfrm>
            <a:off x="320233" y="303002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Material of 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E122D-A24A-44A4-C018-DC90D621739C}"/>
              </a:ext>
            </a:extLst>
          </p:cNvPr>
          <p:cNvSpPr txBox="1"/>
          <p:nvPr/>
        </p:nvSpPr>
        <p:spPr>
          <a:xfrm>
            <a:off x="239442" y="540086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7C9F3-8DE5-316A-C279-4C3C43E32656}"/>
              </a:ext>
            </a:extLst>
          </p:cNvPr>
          <p:cNvSpPr txBox="1"/>
          <p:nvPr/>
        </p:nvSpPr>
        <p:spPr>
          <a:xfrm>
            <a:off x="1527122" y="540087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CA4EE-1793-63B1-7017-D678ADAD60B5}"/>
              </a:ext>
            </a:extLst>
          </p:cNvPr>
          <p:cNvSpPr txBox="1"/>
          <p:nvPr/>
        </p:nvSpPr>
        <p:spPr>
          <a:xfrm>
            <a:off x="320233" y="5209917"/>
            <a:ext cx="1148996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a cyclic voltammetry (CV) with array 2 alone generates a normal “duck-shape”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Pattern the material of interest on array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transient current increase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be observed on the redox titration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level returns to the baseline after the material has been fully titrated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diagram of a method&#10;&#10;Description automatically generated">
            <a:extLst>
              <a:ext uri="{FF2B5EF4-FFF2-40B4-BE49-F238E27FC236}">
                <a16:creationId xmlns:a16="http://schemas.microsoft.com/office/drawing/2014/main" id="{558B8C7F-0605-C5F0-C9F5-18E7FC2BBA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901" y="834423"/>
            <a:ext cx="1520806" cy="20277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DB304-3682-2E60-C523-3A4E5CBFA87E}"/>
              </a:ext>
            </a:extLst>
          </p:cNvPr>
          <p:cNvCxnSpPr>
            <a:cxnSpLocks/>
          </p:cNvCxnSpPr>
          <p:nvPr/>
        </p:nvCxnSpPr>
        <p:spPr>
          <a:xfrm flipV="1">
            <a:off x="858860" y="2565417"/>
            <a:ext cx="124375" cy="4140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diagram of a voltage&#10;&#10;AI-generated content may be incorrect.">
            <a:extLst>
              <a:ext uri="{FF2B5EF4-FFF2-40B4-BE49-F238E27FC236}">
                <a16:creationId xmlns:a16="http://schemas.microsoft.com/office/drawing/2014/main" id="{B9C4F028-4A17-7D8A-94FD-AC7BB4A7E6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644" y="2931955"/>
            <a:ext cx="2978521" cy="20116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 descr="A diagram of a power line&#10;&#10;AI-generated content may be incorrect.">
            <a:extLst>
              <a:ext uri="{FF2B5EF4-FFF2-40B4-BE49-F238E27FC236}">
                <a16:creationId xmlns:a16="http://schemas.microsoft.com/office/drawing/2014/main" id="{DEA53E4F-A331-22FF-820E-192A74C18F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685" y="2945970"/>
            <a:ext cx="3034904" cy="20116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6" name="Picture 25" descr="A diagram of a graph&#10;&#10;AI-generated content may be incorrect.">
            <a:extLst>
              <a:ext uri="{FF2B5EF4-FFF2-40B4-BE49-F238E27FC236}">
                <a16:creationId xmlns:a16="http://schemas.microsoft.com/office/drawing/2014/main" id="{4B5674A3-43B7-E4BA-53CC-067B1BE333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108" y="2945970"/>
            <a:ext cx="3026626" cy="2011680"/>
          </a:xfrm>
          <a:prstGeom prst="rect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2971B-7FE9-3B3B-4764-E6BEA681AB7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584" y="1383180"/>
            <a:ext cx="2834640" cy="1343195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C7CFD-D49C-5B07-821B-0034FD271E1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9817" y="1383180"/>
            <a:ext cx="2834640" cy="1343195"/>
          </a:xfrm>
          <a:prstGeom prst="rect">
            <a:avLst/>
          </a:prstGeom>
        </p:spPr>
      </p:pic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7F2AE-EBE0-FE57-AD19-5D613846E50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8101" y="1383180"/>
            <a:ext cx="2834640" cy="13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6272-3EE8-628C-5CE4-FDBA821A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1857-3F6D-F313-DC52-121D139D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Redox Titration of Polypyrrole, a Model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76E30-B1FC-6E5D-4468-2F4F72A4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36E56-2DA7-D3A4-7B74-9F38973023B1}"/>
              </a:ext>
            </a:extLst>
          </p:cNvPr>
          <p:cNvSpPr txBox="1"/>
          <p:nvPr/>
        </p:nvSpPr>
        <p:spPr>
          <a:xfrm>
            <a:off x="211755" y="775723"/>
            <a:ext cx="6282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Polypyrrole (PPy) is a conjugated polymer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Candidate material for electrochemical supercapacitors and dual-ion batteries</a:t>
            </a:r>
          </a:p>
        </p:txBody>
      </p:sp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C37FC751-9430-3938-1BB0-EE8EB259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9903" y="1793410"/>
            <a:ext cx="2413942" cy="112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4ECC05-9C40-DAF5-BBDF-EA3F611885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55" y="1890576"/>
            <a:ext cx="2413942" cy="36768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DE828D-8D7F-BD29-6C0D-0D192A3584B9}"/>
              </a:ext>
            </a:extLst>
          </p:cNvPr>
          <p:cNvSpPr txBox="1"/>
          <p:nvPr/>
        </p:nvSpPr>
        <p:spPr>
          <a:xfrm>
            <a:off x="6937081" y="5103792"/>
            <a:ext cx="4846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noProof="0" dirty="0">
                <a:latin typeface="Arial" panose="020B0604020202020204" pitchFamily="34" charset="0"/>
                <a:cs typeface="Arial" panose="020B0604020202020204" pitchFamily="34" charset="0"/>
              </a:rPr>
              <a:t>Wang, Z; 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Pence, M; Rodríguez-López, J. (</a:t>
            </a:r>
            <a:r>
              <a:rPr lang="en-US" b="1" noProof="0" dirty="0">
                <a:latin typeface="Arial" panose="020B0604020202020204" pitchFamily="34" charset="0"/>
                <a:cs typeface="Arial" panose="020B0604020202020204" pitchFamily="34" charset="0"/>
              </a:rPr>
              <a:t>Manuscript in preparation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A394B7-05FF-313B-DD96-352D9D626AAE}"/>
              </a:ext>
            </a:extLst>
          </p:cNvPr>
          <p:cNvGrpSpPr>
            <a:grpSpLocks noChangeAspect="1"/>
          </p:cNvGrpSpPr>
          <p:nvPr/>
        </p:nvGrpSpPr>
        <p:grpSpPr>
          <a:xfrm>
            <a:off x="6937082" y="1699053"/>
            <a:ext cx="4906788" cy="3200400"/>
            <a:chOff x="145788" y="1831951"/>
            <a:chExt cx="5670312" cy="3698400"/>
          </a:xfrm>
        </p:grpSpPr>
        <p:pic>
          <p:nvPicPr>
            <p:cNvPr id="21" name="Picture 20" descr="A diagram of a diagram of a barcode&#10;&#10;Description automatically generated">
              <a:extLst>
                <a:ext uri="{FF2B5EF4-FFF2-40B4-BE49-F238E27FC236}">
                  <a16:creationId xmlns:a16="http://schemas.microsoft.com/office/drawing/2014/main" id="{765FBD16-DC7F-4732-BA64-16AD7A5E4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788" y="1831951"/>
              <a:ext cx="3188609" cy="1283384"/>
            </a:xfrm>
            <a:prstGeom prst="rect">
              <a:avLst/>
            </a:prstGeom>
          </p:spPr>
        </p:pic>
        <p:pic>
          <p:nvPicPr>
            <p:cNvPr id="22" name="Content Placeholder 5" descr="A black screen with text and symbols&#10;&#10;Description automatically generated">
              <a:extLst>
                <a:ext uri="{FF2B5EF4-FFF2-40B4-BE49-F238E27FC236}">
                  <a16:creationId xmlns:a16="http://schemas.microsoft.com/office/drawing/2014/main" id="{FAB811EB-CC59-5574-484D-4F8274D46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717"/>
            <a:stretch/>
          </p:blipFill>
          <p:spPr>
            <a:xfrm>
              <a:off x="3493591" y="1831951"/>
              <a:ext cx="2147768" cy="136772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10EE423-1C4B-4ECF-FC85-387A615D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788" y="3429000"/>
              <a:ext cx="2835156" cy="210135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E444D4B-F925-E581-E768-FA0CD698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80944" y="3423967"/>
              <a:ext cx="2835156" cy="2106384"/>
            </a:xfrm>
            <a:prstGeom prst="rect">
              <a:avLst/>
            </a:prstGeom>
          </p:spPr>
        </p:pic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252D30-D533-451E-028D-C8F1B38EB990}"/>
                </a:ext>
              </a:extLst>
            </p:cNvPr>
            <p:cNvSpPr/>
            <p:nvPr/>
          </p:nvSpPr>
          <p:spPr>
            <a:xfrm>
              <a:off x="3338143" y="1831951"/>
              <a:ext cx="2408035" cy="14050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470C415-94C4-BC3E-3B43-2562291C7D11}"/>
              </a:ext>
            </a:extLst>
          </p:cNvPr>
          <p:cNvSpPr txBox="1"/>
          <p:nvPr/>
        </p:nvSpPr>
        <p:spPr>
          <a:xfrm>
            <a:off x="7355940" y="775723"/>
            <a:ext cx="406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Automated Redox Titration of Polypyrrole, a Conductive Polymer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48191E-DCC1-DD8E-C6FC-A64400180F81}"/>
              </a:ext>
            </a:extLst>
          </p:cNvPr>
          <p:cNvSpPr txBox="1"/>
          <p:nvPr/>
        </p:nvSpPr>
        <p:spPr>
          <a:xfrm>
            <a:off x="2760214" y="3128836"/>
            <a:ext cx="4085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Polypyrrole can store anions from the electrolyte once oxidized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automated redox titration to study the charge storage behavior of PPy under different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BDC2D-4B73-5FF9-015F-378F321AB32D}"/>
              </a:ext>
            </a:extLst>
          </p:cNvPr>
          <p:cNvSpPr txBox="1"/>
          <p:nvPr/>
        </p:nvSpPr>
        <p:spPr>
          <a:xfrm>
            <a:off x="0" y="6396335"/>
            <a:ext cx="6199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eScience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(2), 186–193</a:t>
            </a:r>
          </a:p>
          <a:p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Phys. Chem. Chem. Phys.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(31), 21165–21173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3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6D55-43A8-306E-78E7-0E7FA912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65469" cy="584200"/>
          </a:xfrm>
        </p:spPr>
        <p:txBody>
          <a:bodyPr>
            <a:normAutofit/>
          </a:bodyPr>
          <a:lstStyle/>
          <a:p>
            <a:r>
              <a:rPr lang="en-US" dirty="0"/>
              <a:t>Electrodeposition of Polypyrrole (PPy) on 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A07C0-CC04-7BCC-EEAA-1167FA32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F777D-FDC2-4ABE-95B6-66A4352DFC15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BCCE1-8FD0-0FF7-78C3-A18A74875C4A}"/>
              </a:ext>
            </a:extLst>
          </p:cNvPr>
          <p:cNvSpPr txBox="1"/>
          <p:nvPr/>
        </p:nvSpPr>
        <p:spPr>
          <a:xfrm>
            <a:off x="-1" y="6594951"/>
            <a:ext cx="5053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Chem. Soc. Rev.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 29 (5), 283–293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D43726A-FD81-B4D4-B557-35D986DCE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74"/>
          <a:stretch/>
        </p:blipFill>
        <p:spPr bwMode="auto">
          <a:xfrm>
            <a:off x="197724" y="1097291"/>
            <a:ext cx="2290406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38962C1-8B0B-AF54-BE0D-DCEF2FF8F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148"/>
          <a:stretch/>
        </p:blipFill>
        <p:spPr bwMode="auto">
          <a:xfrm>
            <a:off x="197724" y="2324888"/>
            <a:ext cx="3505053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AFEC606-BE64-192F-3B57-7A6025805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11"/>
          <a:stretch/>
        </p:blipFill>
        <p:spPr bwMode="auto">
          <a:xfrm>
            <a:off x="197724" y="3601391"/>
            <a:ext cx="3548044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8544B9-E41F-F536-DAD3-C9790953AC97}"/>
              </a:ext>
            </a:extLst>
          </p:cNvPr>
          <p:cNvSpPr txBox="1"/>
          <p:nvPr/>
        </p:nvSpPr>
        <p:spPr>
          <a:xfrm>
            <a:off x="197724" y="632424"/>
            <a:ext cx="22185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Monomer oxidation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2C2172-42F9-4DBB-A48B-2FAE8590DF3B}"/>
              </a:ext>
            </a:extLst>
          </p:cNvPr>
          <p:cNvSpPr txBox="1"/>
          <p:nvPr/>
        </p:nvSpPr>
        <p:spPr>
          <a:xfrm>
            <a:off x="197724" y="2023401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Dimerization</a:t>
            </a:r>
            <a:endParaRPr lang="en-US" b="0" kern="120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AD75F-A234-113F-8651-71BE8E172E2C}"/>
              </a:ext>
            </a:extLst>
          </p:cNvPr>
          <p:cNvSpPr txBox="1"/>
          <p:nvPr/>
        </p:nvSpPr>
        <p:spPr>
          <a:xfrm>
            <a:off x="197724" y="3221329"/>
            <a:ext cx="15004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Stabilization</a:t>
            </a:r>
            <a:endParaRPr lang="en-US" b="0" kern="120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65BB6-463F-DC7F-D0D1-39A3998DD633}"/>
              </a:ext>
            </a:extLst>
          </p:cNvPr>
          <p:cNvSpPr txBox="1"/>
          <p:nvPr/>
        </p:nvSpPr>
        <p:spPr>
          <a:xfrm>
            <a:off x="197724" y="4527414"/>
            <a:ext cx="3961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 Additional combination-stabilizations</a:t>
            </a:r>
            <a:endParaRPr lang="en-US" b="0" kern="120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" descr="Polypyrrole - Wikipedia">
            <a:extLst>
              <a:ext uri="{FF2B5EF4-FFF2-40B4-BE49-F238E27FC236}">
                <a16:creationId xmlns:a16="http://schemas.microsoft.com/office/drawing/2014/main" id="{DC32A2B5-522F-2E98-1AA0-075E629DC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74" y="4979889"/>
            <a:ext cx="1773382" cy="82296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comparison of different colors of a spectrum&#10;&#10;Description automatically generated with medium confidence">
            <a:extLst>
              <a:ext uri="{FF2B5EF4-FFF2-40B4-BE49-F238E27FC236}">
                <a16:creationId xmlns:a16="http://schemas.microsoft.com/office/drawing/2014/main" id="{577C1CAF-D685-7CD2-EC9C-E4C9636F51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8446" y="632424"/>
            <a:ext cx="2844400" cy="17200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602E75-32FA-D357-5449-1FC1B1100229}"/>
              </a:ext>
            </a:extLst>
          </p:cNvPr>
          <p:cNvSpPr txBox="1"/>
          <p:nvPr/>
        </p:nvSpPr>
        <p:spPr>
          <a:xfrm>
            <a:off x="9374151" y="2352495"/>
            <a:ext cx="100584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b="1" kern="12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 1</a:t>
            </a:r>
          </a:p>
          <a:p>
            <a:pPr algn="r"/>
            <a:r>
              <a:rPr lang="en-US" b="1" kern="120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ON: </a:t>
            </a:r>
            <a:r>
              <a:rPr lang="en-US" b="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Oxidation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9A6069-1DDA-B774-B366-27A0676AA59F}"/>
              </a:ext>
            </a:extLst>
          </p:cNvPr>
          <p:cNvSpPr txBox="1"/>
          <p:nvPr/>
        </p:nvSpPr>
        <p:spPr>
          <a:xfrm>
            <a:off x="7695976" y="2352495"/>
            <a:ext cx="109593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kern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 2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en-US" kern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A comparison of different colors of a spectrum&#10;&#10;Description automatically generated with medium confidence">
            <a:extLst>
              <a:ext uri="{FF2B5EF4-FFF2-40B4-BE49-F238E27FC236}">
                <a16:creationId xmlns:a16="http://schemas.microsoft.com/office/drawing/2014/main" id="{4595DDEA-78FA-A22F-6E27-D54DD2E191D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7791" y="1283794"/>
            <a:ext cx="286947" cy="96061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1B0A6F-13A2-7506-C6BC-04FE062F68C1}"/>
              </a:ext>
            </a:extLst>
          </p:cNvPr>
          <p:cNvSpPr txBox="1"/>
          <p:nvPr/>
        </p:nvSpPr>
        <p:spPr>
          <a:xfrm>
            <a:off x="10469672" y="643482"/>
            <a:ext cx="162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Radical concentration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1AC645-F19B-8CDF-0F9E-80788AA36076}"/>
              </a:ext>
            </a:extLst>
          </p:cNvPr>
          <p:cNvSpPr txBox="1"/>
          <p:nvPr/>
        </p:nvSpPr>
        <p:spPr>
          <a:xfrm>
            <a:off x="11273754" y="124600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48E5EE-00A4-7F4D-D495-4D355C2EF70F}"/>
              </a:ext>
            </a:extLst>
          </p:cNvPr>
          <p:cNvSpPr txBox="1"/>
          <p:nvPr/>
        </p:nvSpPr>
        <p:spPr>
          <a:xfrm>
            <a:off x="11299401" y="19310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6428F08-5860-4B15-13C0-0AE089FA5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71947" y="3622520"/>
            <a:ext cx="3176337" cy="2363786"/>
          </a:xfrm>
          <a:prstGeom prst="rect">
            <a:avLst/>
          </a:prstGeom>
        </p:spPr>
      </p:pic>
      <p:pic>
        <p:nvPicPr>
          <p:cNvPr id="55" name="Picture 54" descr="A close-up of a device&#10;&#10;Description automatically generated">
            <a:extLst>
              <a:ext uri="{FF2B5EF4-FFF2-40B4-BE49-F238E27FC236}">
                <a16:creationId xmlns:a16="http://schemas.microsoft.com/office/drawing/2014/main" id="{2AA3019F-FCBC-F846-061C-BA8A4950D5A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61"/>
          <a:stretch/>
        </p:blipFill>
        <p:spPr>
          <a:xfrm>
            <a:off x="8310083" y="3622520"/>
            <a:ext cx="2963671" cy="227954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9F2D483-C469-9B92-F767-430B807A4675}"/>
              </a:ext>
            </a:extLst>
          </p:cNvPr>
          <p:cNvSpPr txBox="1"/>
          <p:nvPr/>
        </p:nvSpPr>
        <p:spPr>
          <a:xfrm>
            <a:off x="7807573" y="742640"/>
            <a:ext cx="1788372" cy="830997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Dual Mode:</a:t>
            </a:r>
          </a:p>
          <a:p>
            <a:pPr algn="l"/>
            <a:r>
              <a:rPr lang="en-US" kern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Confine radicals on array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73600-8D2A-7F45-A182-58DEE727553F}"/>
              </a:ext>
            </a:extLst>
          </p:cNvPr>
          <p:cNvSpPr txBox="1"/>
          <p:nvPr/>
        </p:nvSpPr>
        <p:spPr>
          <a:xfrm>
            <a:off x="5363317" y="4291091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Large oxidative 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9F68943C-E6D8-24F7-4D43-C7F05BAF34AC}"/>
              </a:ext>
            </a:extLst>
          </p:cNvPr>
          <p:cNvSpPr/>
          <p:nvPr/>
        </p:nvSpPr>
        <p:spPr>
          <a:xfrm rot="9367842" flipV="1">
            <a:off x="7181233" y="4026645"/>
            <a:ext cx="914400" cy="914400"/>
          </a:xfrm>
          <a:prstGeom prst="arc">
            <a:avLst>
              <a:gd name="adj1" fmla="val 16200000"/>
              <a:gd name="adj2" fmla="val 19883679"/>
            </a:avLst>
          </a:prstGeom>
          <a:ln w="38100"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08401D-6A26-8966-F180-218850A6B53B}"/>
              </a:ext>
            </a:extLst>
          </p:cNvPr>
          <p:cNvSpPr txBox="1"/>
          <p:nvPr/>
        </p:nvSpPr>
        <p:spPr>
          <a:xfrm>
            <a:off x="5235199" y="598630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Small reducing current</a:t>
            </a: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C1BD1A90-D986-28FE-EF2B-A96C15024633}"/>
              </a:ext>
            </a:extLst>
          </p:cNvPr>
          <p:cNvSpPr/>
          <p:nvPr/>
        </p:nvSpPr>
        <p:spPr>
          <a:xfrm rot="3199886">
            <a:off x="6850616" y="5431664"/>
            <a:ext cx="914400" cy="914400"/>
          </a:xfrm>
          <a:prstGeom prst="arc">
            <a:avLst>
              <a:gd name="adj1" fmla="val 16200000"/>
              <a:gd name="adj2" fmla="val 19883679"/>
            </a:avLst>
          </a:prstGeom>
          <a:ln w="38100"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E62E7E1-7412-41DB-4F92-394873045798}"/>
              </a:ext>
            </a:extLst>
          </p:cNvPr>
          <p:cNvSpPr/>
          <p:nvPr/>
        </p:nvSpPr>
        <p:spPr>
          <a:xfrm rot="266375">
            <a:off x="7805395" y="3892453"/>
            <a:ext cx="589559" cy="189554"/>
          </a:xfrm>
          <a:prstGeom prst="rightArrow">
            <a:avLst>
              <a:gd name="adj1" fmla="val 24441"/>
              <a:gd name="adj2" fmla="val 10760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F1D3075E-BF1A-900F-8D23-3306369721B2}"/>
              </a:ext>
            </a:extLst>
          </p:cNvPr>
          <p:cNvSpPr/>
          <p:nvPr/>
        </p:nvSpPr>
        <p:spPr>
          <a:xfrm rot="21316835">
            <a:off x="7821189" y="5226984"/>
            <a:ext cx="589559" cy="189554"/>
          </a:xfrm>
          <a:prstGeom prst="rightArrow">
            <a:avLst>
              <a:gd name="adj1" fmla="val 24441"/>
              <a:gd name="adj2" fmla="val 10760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262D549-D167-A3C4-B4B9-C508940FBEF4}"/>
              </a:ext>
            </a:extLst>
          </p:cNvPr>
          <p:cNvCxnSpPr>
            <a:cxnSpLocks/>
          </p:cNvCxnSpPr>
          <p:nvPr/>
        </p:nvCxnSpPr>
        <p:spPr>
          <a:xfrm flipH="1">
            <a:off x="8720647" y="5757333"/>
            <a:ext cx="96412" cy="25257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4E8B8A0-E300-F78E-E529-ACB7C99EFC10}"/>
              </a:ext>
            </a:extLst>
          </p:cNvPr>
          <p:cNvSpPr txBox="1"/>
          <p:nvPr/>
        </p:nvSpPr>
        <p:spPr>
          <a:xfrm>
            <a:off x="8108073" y="598050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 2 (Clean)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155D15-B09C-6BCF-3E9C-557E4C6A135A}"/>
              </a:ext>
            </a:extLst>
          </p:cNvPr>
          <p:cNvCxnSpPr>
            <a:cxnSpLocks/>
          </p:cNvCxnSpPr>
          <p:nvPr/>
        </p:nvCxnSpPr>
        <p:spPr>
          <a:xfrm>
            <a:off x="10271680" y="5605821"/>
            <a:ext cx="224766" cy="3706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535F8F8-A625-697A-6A71-11BEA5D09369}"/>
              </a:ext>
            </a:extLst>
          </p:cNvPr>
          <p:cNvSpPr txBox="1"/>
          <p:nvPr/>
        </p:nvSpPr>
        <p:spPr>
          <a:xfrm>
            <a:off x="9787460" y="5978461"/>
            <a:ext cx="207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Array 1 (with PPy)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34AEDC-175D-8038-2934-8E7FCBCD44CC}"/>
              </a:ext>
            </a:extLst>
          </p:cNvPr>
          <p:cNvSpPr txBox="1"/>
          <p:nvPr/>
        </p:nvSpPr>
        <p:spPr>
          <a:xfrm>
            <a:off x="7976553" y="323137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Optical micrograph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deposition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7EA044-4103-C738-C70B-DBFB1733F7F1}"/>
              </a:ext>
            </a:extLst>
          </p:cNvPr>
          <p:cNvSpPr txBox="1"/>
          <p:nvPr/>
        </p:nvSpPr>
        <p:spPr>
          <a:xfrm>
            <a:off x="6899666" y="6410285"/>
            <a:ext cx="4826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WE: Pt, RE: Ag/AgCl, CE: graphite. WE 2 potential: 0 V vs. Ag/AgCl.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 mM pyrrole, 0.1 M TBAPF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 ACN; scan rate: 500 mV/s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EAF456-1963-022B-46B4-C7D4B791463B}"/>
              </a:ext>
            </a:extLst>
          </p:cNvPr>
          <p:cNvSpPr txBox="1"/>
          <p:nvPr/>
        </p:nvSpPr>
        <p:spPr>
          <a:xfrm>
            <a:off x="4472498" y="3231376"/>
            <a:ext cx="357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Dual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mode electrodeposition CV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14453F5-D6D0-4ADF-0908-64C7A2C6FACF}"/>
              </a:ext>
            </a:extLst>
          </p:cNvPr>
          <p:cNvSpPr/>
          <p:nvPr/>
        </p:nvSpPr>
        <p:spPr>
          <a:xfrm>
            <a:off x="5878513" y="3800475"/>
            <a:ext cx="920750" cy="44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5CF077-4761-0345-EC35-9870121912D4}"/>
              </a:ext>
            </a:extLst>
          </p:cNvPr>
          <p:cNvSpPr txBox="1"/>
          <p:nvPr/>
        </p:nvSpPr>
        <p:spPr>
          <a:xfrm>
            <a:off x="5844038" y="3701146"/>
            <a:ext cx="865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Array 1</a:t>
            </a:r>
          </a:p>
          <a:p>
            <a:r>
              <a:rPr lang="en-US"/>
              <a:t>Array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145F9-A3A3-3231-4986-BF6983A5C327}"/>
              </a:ext>
            </a:extLst>
          </p:cNvPr>
          <p:cNvSpPr txBox="1"/>
          <p:nvPr/>
        </p:nvSpPr>
        <p:spPr>
          <a:xfrm>
            <a:off x="4403122" y="644544"/>
            <a:ext cx="3067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PPy must be selectively patterned on one of the electrode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dual-mode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limit the monomeric radicals on one of the arrays</a:t>
            </a:r>
          </a:p>
        </p:txBody>
      </p:sp>
    </p:spTree>
    <p:extLst>
      <p:ext uri="{BB962C8B-B14F-4D97-AF65-F5344CB8AC3E}">
        <p14:creationId xmlns:p14="http://schemas.microsoft.com/office/powerpoint/2010/main" val="284278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7" grpId="0"/>
      <p:bldP spid="48" grpId="0"/>
      <p:bldP spid="49" grpId="0"/>
      <p:bldP spid="56" grpId="0" animBg="1"/>
      <p:bldP spid="57" grpId="0"/>
      <p:bldP spid="58" grpId="0" animBg="1"/>
      <p:bldP spid="59" grpId="0"/>
      <p:bldP spid="60" grpId="0" animBg="1"/>
      <p:bldP spid="64" grpId="0" animBg="1"/>
      <p:bldP spid="65" grpId="0" animBg="1"/>
      <p:bldP spid="69" grpId="0"/>
      <p:bldP spid="73" grpId="0"/>
      <p:bldP spid="76" grpId="0"/>
      <p:bldP spid="80" grpId="0"/>
      <p:bldP spid="82" grpId="0" animBg="1"/>
      <p:bldP spid="8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1205D484EAB4E9CBB7A44A8EF61DD" ma:contentTypeVersion="17" ma:contentTypeDescription="Create a new document." ma:contentTypeScope="" ma:versionID="8bb6530ed46cf9ae86c9a9bffd3a2170">
  <xsd:schema xmlns:xsd="http://www.w3.org/2001/XMLSchema" xmlns:xs="http://www.w3.org/2001/XMLSchema" xmlns:p="http://schemas.microsoft.com/office/2006/metadata/properties" xmlns:ns3="793172a3-ddfd-42a7-884d-b81cdc87bff8" xmlns:ns4="1de05957-f803-42b0-beb3-cc018002f556" targetNamespace="http://schemas.microsoft.com/office/2006/metadata/properties" ma:root="true" ma:fieldsID="2357d847c16d923729e594910ad46627" ns3:_="" ns4:_="">
    <xsd:import namespace="793172a3-ddfd-42a7-884d-b81cdc87bff8"/>
    <xsd:import namespace="1de05957-f803-42b0-beb3-cc018002f5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BillingMetadata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172a3-ddfd-42a7-884d-b81cdc87bf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05957-f803-42b0-beb3-cc018002f5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3172a3-ddfd-42a7-884d-b81cdc87bff8" xsi:nil="true"/>
  </documentManagement>
</p:properties>
</file>

<file path=customXml/itemProps1.xml><?xml version="1.0" encoding="utf-8"?>
<ds:datastoreItem xmlns:ds="http://schemas.openxmlformats.org/officeDocument/2006/customXml" ds:itemID="{DC0CC541-6F17-45EC-A7B5-DA4FABBDA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3172a3-ddfd-42a7-884d-b81cdc87bff8"/>
    <ds:schemaRef ds:uri="1de05957-f803-42b0-beb3-cc018002f5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BAFA48-AA87-4F22-AB7E-7284E1373A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F971B-0FCA-44C8-A33A-376CCB710C30}">
  <ds:schemaRefs>
    <ds:schemaRef ds:uri="http://schemas.microsoft.com/office/2006/documentManagement/types"/>
    <ds:schemaRef ds:uri="http://schemas.microsoft.com/office/infopath/2007/PartnerControls"/>
    <ds:schemaRef ds:uri="793172a3-ddfd-42a7-884d-b81cdc87bff8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1de05957-f803-42b0-beb3-cc018002f55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1949</Words>
  <Application>Microsoft Office PowerPoint</Application>
  <PresentationFormat>Widescreen</PresentationFormat>
  <Paragraphs>355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Cambria</vt:lpstr>
      <vt:lpstr>Cambria Math</vt:lpstr>
      <vt:lpstr>Office Theme</vt:lpstr>
      <vt:lpstr>PowerPoint Presentation</vt:lpstr>
      <vt:lpstr>Redox Flow Batteries for Grid-Level Energy Storage</vt:lpstr>
      <vt:lpstr>The Redox Targeting Process in RTFBs</vt:lpstr>
      <vt:lpstr>Challenges in Studying Redox Targeting</vt:lpstr>
      <vt:lpstr>Redox-Titration with Scanning Electrochemical Microscopy (SECM)</vt:lpstr>
      <vt:lpstr>Interdigitated Electrode Arrays (IDAs)</vt:lpstr>
      <vt:lpstr>Redox-Titration with IDAs</vt:lpstr>
      <vt:lpstr>Redox Titration of Polypyrrole, a Model System</vt:lpstr>
      <vt:lpstr>Electrodeposition of Polypyrrole (PPy) on IDAs</vt:lpstr>
      <vt:lpstr>Experimental Workflow and Response</vt:lpstr>
      <vt:lpstr>Behavior of PPy under Low Ionic Strength (0.1 M KCl)</vt:lpstr>
      <vt:lpstr>Redox Titration under Elevated Ionic Strength (0.5 M KCl)</vt:lpstr>
      <vt:lpstr>High-Throughput Nature of Our Platform</vt:lpstr>
      <vt:lpstr>Conclusion</vt:lpstr>
      <vt:lpstr>Studying Prussian Blue with IDAs</vt:lpstr>
      <vt:lpstr>Automated Redox Targeting of Prussian Blue</vt:lpstr>
      <vt:lpstr>Acknowledgements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Zirui</dc:creator>
  <cp:lastModifiedBy>Wang, Zirui</cp:lastModifiedBy>
  <cp:revision>10</cp:revision>
  <dcterms:created xsi:type="dcterms:W3CDTF">2024-12-14T05:52:51Z</dcterms:created>
  <dcterms:modified xsi:type="dcterms:W3CDTF">2025-08-19T01:13:29Z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0x010100E2A1205D484EAB4E9CBB7A44A8EF61DD</vt:lpwstr>
  </property>
</Properties>
</file>